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1"/>
  </p:notesMasterIdLst>
  <p:handoutMasterIdLst>
    <p:handoutMasterId r:id="rId22"/>
  </p:handoutMasterIdLst>
  <p:sldIdLst>
    <p:sldId id="256" r:id="rId2"/>
    <p:sldId id="1049" r:id="rId3"/>
    <p:sldId id="372" r:id="rId4"/>
    <p:sldId id="373" r:id="rId5"/>
    <p:sldId id="374" r:id="rId6"/>
    <p:sldId id="752" r:id="rId7"/>
    <p:sldId id="260" r:id="rId8"/>
    <p:sldId id="257" r:id="rId9"/>
    <p:sldId id="269" r:id="rId10"/>
    <p:sldId id="327" r:id="rId11"/>
    <p:sldId id="1050" r:id="rId12"/>
    <p:sldId id="747" r:id="rId13"/>
    <p:sldId id="616" r:id="rId14"/>
    <p:sldId id="259" r:id="rId15"/>
    <p:sldId id="748" r:id="rId16"/>
    <p:sldId id="769" r:id="rId17"/>
    <p:sldId id="295" r:id="rId18"/>
    <p:sldId id="267" r:id="rId19"/>
    <p:sldId id="264"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1"/>
    <p:restoredTop sz="76382" autoAdjust="0"/>
  </p:normalViewPr>
  <p:slideViewPr>
    <p:cSldViewPr snapToGrid="0" snapToObjects="1">
      <p:cViewPr varScale="1">
        <p:scale>
          <a:sx n="71" d="100"/>
          <a:sy n="71" d="100"/>
        </p:scale>
        <p:origin x="1256" y="176"/>
      </p:cViewPr>
      <p:guideLst>
        <p:guide orient="horz" pos="1620"/>
        <p:guide pos="2880"/>
      </p:guideLst>
    </p:cSldViewPr>
  </p:slideViewPr>
  <p:notesTextViewPr>
    <p:cViewPr>
      <p:scale>
        <a:sx n="100" d="100"/>
        <a:sy n="100" d="100"/>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80F235-F039-B441-A0F5-BDE1C38B0169}" type="datetimeFigureOut">
              <a:rPr lang="en-US" smtClean="0"/>
              <a:t>7/19/22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07904C4-98CD-034F-B858-8E695E4F6488}" type="slidenum">
              <a:rPr lang="en-US" smtClean="0"/>
              <a:t>‹#›</a:t>
            </a:fld>
            <a:endParaRPr lang="en-US"/>
          </a:p>
        </p:txBody>
      </p:sp>
    </p:spTree>
    <p:extLst>
      <p:ext uri="{BB962C8B-B14F-4D97-AF65-F5344CB8AC3E}">
        <p14:creationId xmlns:p14="http://schemas.microsoft.com/office/powerpoint/2010/main" val="3238538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301F8D-AB47-CF4C-B679-1A414B9894E1}" type="datetimeFigureOut">
              <a:rPr lang="en-US" smtClean="0"/>
              <a:t>7/19/22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78476E5-865F-C042-8C7E-D69DC8FEE55F}" type="slidenum">
              <a:rPr lang="en-US" smtClean="0"/>
              <a:t>‹#›</a:t>
            </a:fld>
            <a:endParaRPr lang="en-US"/>
          </a:p>
        </p:txBody>
      </p:sp>
    </p:spTree>
    <p:extLst>
      <p:ext uri="{BB962C8B-B14F-4D97-AF65-F5344CB8AC3E}">
        <p14:creationId xmlns:p14="http://schemas.microsoft.com/office/powerpoint/2010/main" val="38324429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8476E5-865F-C042-8C7E-D69DC8FEE55F}" type="slidenum">
              <a:rPr lang="en-US" smtClean="0"/>
              <a:t>1</a:t>
            </a:fld>
            <a:endParaRPr lang="en-US"/>
          </a:p>
        </p:txBody>
      </p:sp>
    </p:spTree>
    <p:extLst>
      <p:ext uri="{BB962C8B-B14F-4D97-AF65-F5344CB8AC3E}">
        <p14:creationId xmlns:p14="http://schemas.microsoft.com/office/powerpoint/2010/main" val="3336757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95% of all email traffic remains spam. We don’t see it, but that’s because the spam filters are hard at work.</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From a research sense, this is largely a solved problem, and I will talk a little bit about how our past work contributed to the solutions.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But, while in some ways the problem has been solved, in others it may have simply just moved elsewhere…</a:t>
            </a:r>
          </a:p>
        </p:txBody>
      </p:sp>
      <p:sp>
        <p:nvSpPr>
          <p:cNvPr id="4" name="Slide Number Placeholder 3"/>
          <p:cNvSpPr>
            <a:spLocks noGrp="1"/>
          </p:cNvSpPr>
          <p:nvPr>
            <p:ph type="sldNum" sz="quarter" idx="10"/>
          </p:nvPr>
        </p:nvSpPr>
        <p:spPr/>
        <p:txBody>
          <a:bodyPr/>
          <a:lstStyle/>
          <a:p>
            <a:fld id="{387D656D-43A4-B04C-9493-934C0D43B551}" type="slidenum">
              <a:rPr lang="en-US" smtClean="0"/>
              <a:t>13</a:t>
            </a:fld>
            <a:endParaRPr lang="en-US"/>
          </a:p>
        </p:txBody>
      </p:sp>
    </p:spTree>
    <p:extLst>
      <p:ext uri="{BB962C8B-B14F-4D97-AF65-F5344CB8AC3E}">
        <p14:creationId xmlns:p14="http://schemas.microsoft.com/office/powerpoint/2010/main" val="2631798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moved from financial scams to information scams.</a:t>
            </a:r>
          </a:p>
          <a:p>
            <a:endParaRPr lang="en-US" dirty="0"/>
          </a:p>
          <a:p>
            <a:r>
              <a:rPr lang="en-US" dirty="0"/>
              <a:t>Here are two websites that a tool that we are building identified as they were being posted on Twitter and Reddit. You’d be surprised how many of these sites pop up every day, but we are just deploying our tool this week, and easily tens of sites per week (and possibly more) are appearing. I’ll show you some more later in the talk.</a:t>
            </a:r>
          </a:p>
        </p:txBody>
      </p:sp>
      <p:sp>
        <p:nvSpPr>
          <p:cNvPr id="4" name="Slide Number Placeholder 3"/>
          <p:cNvSpPr>
            <a:spLocks noGrp="1"/>
          </p:cNvSpPr>
          <p:nvPr>
            <p:ph type="sldNum" sz="quarter" idx="5"/>
          </p:nvPr>
        </p:nvSpPr>
        <p:spPr/>
        <p:txBody>
          <a:bodyPr/>
          <a:lstStyle/>
          <a:p>
            <a:fld id="{65C4EA28-B458-4E46-B9F4-997E5D068A2D}" type="slidenum">
              <a:rPr lang="en-US" smtClean="0"/>
              <a:t>14</a:t>
            </a:fld>
            <a:endParaRPr lang="en-US"/>
          </a:p>
        </p:txBody>
      </p:sp>
    </p:spTree>
    <p:extLst>
      <p:ext uri="{BB962C8B-B14F-4D97-AF65-F5344CB8AC3E}">
        <p14:creationId xmlns:p14="http://schemas.microsoft.com/office/powerpoint/2010/main" val="286309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C4EA28-B458-4E46-B9F4-997E5D068A2D}" type="slidenum">
              <a:rPr lang="en-US" smtClean="0"/>
              <a:t>15</a:t>
            </a:fld>
            <a:endParaRPr lang="en-US"/>
          </a:p>
        </p:txBody>
      </p:sp>
    </p:spTree>
    <p:extLst>
      <p:ext uri="{BB962C8B-B14F-4D97-AF65-F5344CB8AC3E}">
        <p14:creationId xmlns:p14="http://schemas.microsoft.com/office/powerpoint/2010/main" val="1303460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topic probably doesn’t even need motivation…but while it has reached a fever pitch lately, it is worth noting that companies like Facebook have been in hot water for a long time (practically since their inception).</a:t>
            </a:r>
          </a:p>
        </p:txBody>
      </p:sp>
      <p:sp>
        <p:nvSpPr>
          <p:cNvPr id="4" name="Slide Number Placeholder 3"/>
          <p:cNvSpPr>
            <a:spLocks noGrp="1"/>
          </p:cNvSpPr>
          <p:nvPr>
            <p:ph type="sldNum" sz="quarter" idx="5"/>
          </p:nvPr>
        </p:nvSpPr>
        <p:spPr/>
        <p:txBody>
          <a:bodyPr/>
          <a:lstStyle/>
          <a:p>
            <a:fld id="{65C4EA28-B458-4E46-B9F4-997E5D068A2D}" type="slidenum">
              <a:rPr lang="en-US" smtClean="0"/>
              <a:t>16</a:t>
            </a:fld>
            <a:endParaRPr lang="en-US"/>
          </a:p>
        </p:txBody>
      </p:sp>
    </p:spTree>
    <p:extLst>
      <p:ext uri="{BB962C8B-B14F-4D97-AF65-F5344CB8AC3E}">
        <p14:creationId xmlns:p14="http://schemas.microsoft.com/office/powerpoint/2010/main" val="375411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2011, Facebook settled FTC charges regarding deceptive practices, resulting in a consent decree preventing Facebook from doing things that… well, they’ve since violated.  Exciting times.</a:t>
            </a:r>
          </a:p>
          <a:p>
            <a:endParaRPr lang="en-US" dirty="0"/>
          </a:p>
          <a:p>
            <a:r>
              <a:rPr lang="en-US" dirty="0"/>
              <a:t>A lot of the action appears to be in smartphones, and as it turns out, even VPNs, highly touted as “protection”, are ineffective. </a:t>
            </a:r>
          </a:p>
          <a:p>
            <a:endParaRPr lang="en-US" dirty="0"/>
          </a:p>
          <a:p>
            <a:r>
              <a:rPr lang="en-US" dirty="0"/>
              <a:t>That’s an entire separate talk on work we are doing in that area, but I couldn’t resist adding just one more example: maybe people saw this week’s news about Facebook circumventing Apple’s privacy restrictions by deploying an enterprise app and then recruiting children to use it… (and it turns out there was another story yesterday that showed Google doing exactly the same thing… news from just yesterday).</a:t>
            </a:r>
          </a:p>
        </p:txBody>
      </p:sp>
      <p:sp>
        <p:nvSpPr>
          <p:cNvPr id="4" name="Slide Number Placeholder 3"/>
          <p:cNvSpPr>
            <a:spLocks noGrp="1"/>
          </p:cNvSpPr>
          <p:nvPr>
            <p:ph type="sldNum" sz="quarter" idx="5"/>
          </p:nvPr>
        </p:nvSpPr>
        <p:spPr/>
        <p:txBody>
          <a:bodyPr/>
          <a:lstStyle/>
          <a:p>
            <a:fld id="{65C4EA28-B458-4E46-B9F4-997E5D068A2D}" type="slidenum">
              <a:rPr lang="en-US" smtClean="0"/>
              <a:t>17</a:t>
            </a:fld>
            <a:endParaRPr lang="en-US"/>
          </a:p>
        </p:txBody>
      </p:sp>
    </p:spTree>
    <p:extLst>
      <p:ext uri="{BB962C8B-B14F-4D97-AF65-F5344CB8AC3E}">
        <p14:creationId xmlns:p14="http://schemas.microsoft.com/office/powerpoint/2010/main" val="1447068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about to get worse. These are pictures from our “Smart Home Lab”, where we are studying the behavior of everything from smart TVs to smart fridges.  More to come on that later in the talk…</a:t>
            </a:r>
          </a:p>
        </p:txBody>
      </p:sp>
      <p:sp>
        <p:nvSpPr>
          <p:cNvPr id="4" name="Slide Number Placeholder 3"/>
          <p:cNvSpPr>
            <a:spLocks noGrp="1"/>
          </p:cNvSpPr>
          <p:nvPr>
            <p:ph type="sldNum" sz="quarter" idx="5"/>
          </p:nvPr>
        </p:nvSpPr>
        <p:spPr/>
        <p:txBody>
          <a:bodyPr/>
          <a:lstStyle/>
          <a:p>
            <a:fld id="{65C4EA28-B458-4E46-B9F4-997E5D068A2D}" type="slidenum">
              <a:rPr lang="en-US" smtClean="0"/>
              <a:t>18</a:t>
            </a:fld>
            <a:endParaRPr lang="en-US"/>
          </a:p>
        </p:txBody>
      </p:sp>
    </p:spTree>
    <p:extLst>
      <p:ext uri="{BB962C8B-B14F-4D97-AF65-F5344CB8AC3E}">
        <p14:creationId xmlns:p14="http://schemas.microsoft.com/office/powerpoint/2010/main" val="1422685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Nearly 50 years ago, we put a man on the moon. That momentous event was accompanied with pithy, quotable quotes: “The eagle has landed”, “One small step for man, …”</a:t>
            </a:r>
          </a:p>
          <a:p>
            <a:endParaRPr lang="en-US" dirty="0"/>
          </a:p>
          <a:p>
            <a:r>
              <a:rPr lang="en-US" dirty="0"/>
              <a:t>Around the same time, nearly 50 years ago, the Internet (then called the ARPANET) sent its first data packet. The event was accompanied with a far less quotable quote: “lo…” (the successful word ”login” was transmitted a few months later)</a:t>
            </a:r>
          </a:p>
        </p:txBody>
      </p:sp>
      <p:sp>
        <p:nvSpPr>
          <p:cNvPr id="4" name="Slide Number Placeholder 3"/>
          <p:cNvSpPr>
            <a:spLocks noGrp="1"/>
          </p:cNvSpPr>
          <p:nvPr>
            <p:ph type="sldNum" sz="quarter" idx="5"/>
          </p:nvPr>
        </p:nvSpPr>
        <p:spPr/>
        <p:txBody>
          <a:bodyPr/>
          <a:lstStyle/>
          <a:p>
            <a:fld id="{65C4EA28-B458-4E46-B9F4-997E5D068A2D}" type="slidenum">
              <a:rPr lang="en-US" smtClean="0"/>
              <a:t>2</a:t>
            </a:fld>
            <a:endParaRPr lang="en-US"/>
          </a:p>
        </p:txBody>
      </p:sp>
    </p:spTree>
    <p:extLst>
      <p:ext uri="{BB962C8B-B14F-4D97-AF65-F5344CB8AC3E}">
        <p14:creationId xmlns:p14="http://schemas.microsoft.com/office/powerpoint/2010/main" val="66449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4313" indent="-214313">
              <a:buFont typeface="Arial"/>
              <a:buChar char="•"/>
            </a:pPr>
            <a:r>
              <a:rPr lang="en-US" dirty="0"/>
              <a:t>When I first learned about the Internet’s architecture in a networking course in about 2000, the first reaction was how inspired the design is. Now, we teach the topic, but in a completely different way: In terms of what was left out.</a:t>
            </a:r>
          </a:p>
          <a:p>
            <a:pPr marL="214313" indent="-214313">
              <a:buFont typeface="Arial"/>
              <a:buChar char="•"/>
            </a:pPr>
            <a:endParaRPr lang="en-US" dirty="0"/>
          </a:p>
          <a:p>
            <a:pPr marL="214313" indent="-214313">
              <a:buFont typeface="Arial"/>
              <a:buChar char="•"/>
            </a:pPr>
            <a:r>
              <a:rPr lang="en-US" dirty="0"/>
              <a:t>Things were much different back then:</a:t>
            </a:r>
          </a:p>
          <a:p>
            <a:pPr marL="671513" lvl="1" indent="-214313">
              <a:buFont typeface="Arial"/>
              <a:buChar char="•"/>
            </a:pPr>
            <a:r>
              <a:rPr lang="en-US" dirty="0"/>
              <a:t>Network of trusted research universities</a:t>
            </a:r>
          </a:p>
          <a:p>
            <a:pPr marL="671513" lvl="1" indent="-214313">
              <a:buFont typeface="Arial"/>
              <a:buChar char="•"/>
            </a:pPr>
            <a:r>
              <a:rPr lang="en-US" dirty="0"/>
              <a:t>Few stakeholders (and no profits)</a:t>
            </a:r>
          </a:p>
          <a:p>
            <a:pPr marL="671513" lvl="1" indent="-214313">
              <a:buFont typeface="Arial"/>
              <a:buChar char="•"/>
            </a:pPr>
            <a:r>
              <a:rPr lang="en-US" dirty="0"/>
              <a:t>No security concerns</a:t>
            </a:r>
          </a:p>
          <a:p>
            <a:pPr marL="671513" lvl="1" indent="-214313">
              <a:buFont typeface="Arial"/>
              <a:buChar char="•"/>
            </a:pPr>
            <a:r>
              <a:rPr lang="en-US" dirty="0"/>
              <a:t>One government</a:t>
            </a:r>
          </a:p>
          <a:p>
            <a:pPr marL="671513" lvl="1" indent="-214313">
              <a:buFont typeface="Arial"/>
              <a:buChar char="•"/>
            </a:pPr>
            <a:endParaRPr lang="en-US" dirty="0"/>
          </a:p>
          <a:p>
            <a:pPr marL="214313" lvl="0" indent="-214313">
              <a:buFont typeface="Arial"/>
              <a:buChar char="•"/>
            </a:pPr>
            <a:r>
              <a:rPr lang="en-US" dirty="0"/>
              <a:t>Now, the Internet is bigger, faster, and more things are connected. The </a:t>
            </a:r>
            <a:r>
              <a:rPr lang="en-US" b="1" dirty="0"/>
              <a:t>stakes are higher:</a:t>
            </a:r>
            <a:r>
              <a:rPr lang="en-US" dirty="0"/>
              <a:t> for service providers (e.g., video), for advertisers (those who want our data), for attackers, and citizens of the world who rely on the Internet for information.</a:t>
            </a:r>
          </a:p>
          <a:p>
            <a:endParaRPr lang="en-US" dirty="0"/>
          </a:p>
        </p:txBody>
      </p:sp>
      <p:sp>
        <p:nvSpPr>
          <p:cNvPr id="4" name="Slide Number Placeholder 3"/>
          <p:cNvSpPr>
            <a:spLocks noGrp="1"/>
          </p:cNvSpPr>
          <p:nvPr>
            <p:ph type="sldNum" sz="quarter" idx="5"/>
          </p:nvPr>
        </p:nvSpPr>
        <p:spPr/>
        <p:txBody>
          <a:bodyPr/>
          <a:lstStyle/>
          <a:p>
            <a:fld id="{65C4EA28-B458-4E46-B9F4-997E5D068A2D}" type="slidenum">
              <a:rPr lang="en-US" smtClean="0"/>
              <a:t>6</a:t>
            </a:fld>
            <a:endParaRPr lang="en-US"/>
          </a:p>
        </p:txBody>
      </p:sp>
    </p:spTree>
    <p:extLst>
      <p:ext uri="{BB962C8B-B14F-4D97-AF65-F5344CB8AC3E}">
        <p14:creationId xmlns:p14="http://schemas.microsoft.com/office/powerpoint/2010/main" val="91720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I will talk about how these changes have brought forth three new challenges, discussing goals that were not foreseen in any of the early Internet design documents.</a:t>
            </a:r>
          </a:p>
          <a:p>
            <a:endParaRPr lang="en-US" dirty="0"/>
          </a:p>
          <a:p>
            <a:r>
              <a:rPr lang="en-US" dirty="0"/>
              <a:t>First, usability is a foremost concern. There are many aspects of usability, of course, and I’m going to focus on a relatively low-level aspect: </a:t>
            </a:r>
            <a:r>
              <a:rPr lang="en-US" b="1" dirty="0"/>
              <a:t>performance</a:t>
            </a:r>
            <a:r>
              <a:rPr lang="en-US" dirty="0"/>
              <a:t>, but particularly performance as it relates to things that users/consumers care about.</a:t>
            </a:r>
          </a:p>
          <a:p>
            <a:endParaRPr lang="en-US" dirty="0"/>
          </a:p>
          <a:p>
            <a:r>
              <a:rPr lang="en-US" dirty="0"/>
              <a:t>A second concern is trustworthiness, one aspect of which involves protecting users from unwanted messages. In the “early” days, that meant email spam. Now, it means “disinformation” (“fake news”), which, as I will discuss, bears some surprising similarities to spam, in terms of the campaign characteristics, and how we fight it.</a:t>
            </a:r>
          </a:p>
          <a:p>
            <a:endParaRPr lang="en-US" dirty="0"/>
          </a:p>
          <a:p>
            <a:r>
              <a:rPr lang="en-US" dirty="0"/>
              <a:t>Finally, a paramount concern is privacy. Privacy is, of course, hard to define (it has many definitions), and the problem is not 100% technical. It crosses over into policy, law, economics, and other disciplines. But in this talk I will focus on how various technical interventions can help move us towards this grand challenge.</a:t>
            </a:r>
          </a:p>
          <a:p>
            <a:endParaRPr lang="en-US" dirty="0"/>
          </a:p>
          <a:p>
            <a:r>
              <a:rPr lang="en-US" dirty="0"/>
              <a:t>In all three cases, my approach is similar. I start by asking a seemingly simple question, and apply empirical methods to slowly pull back the curtain on the more complex aspects of the question. All of these projects I will discuss involve building and deploying systems to facilitate large-scale data collection. That is a theme throughout my work, even topics that I don’t have time to discuss today.</a:t>
            </a:r>
          </a:p>
        </p:txBody>
      </p:sp>
      <p:sp>
        <p:nvSpPr>
          <p:cNvPr id="4" name="Slide Number Placeholder 3"/>
          <p:cNvSpPr>
            <a:spLocks noGrp="1"/>
          </p:cNvSpPr>
          <p:nvPr>
            <p:ph type="sldNum" sz="quarter" idx="5"/>
          </p:nvPr>
        </p:nvSpPr>
        <p:spPr/>
        <p:txBody>
          <a:bodyPr/>
          <a:lstStyle/>
          <a:p>
            <a:fld id="{65C4EA28-B458-4E46-B9F4-997E5D068A2D}" type="slidenum">
              <a:rPr lang="en-US" smtClean="0"/>
              <a:t>7</a:t>
            </a:fld>
            <a:endParaRPr lang="en-US"/>
          </a:p>
        </p:txBody>
      </p:sp>
    </p:spTree>
    <p:extLst>
      <p:ext uri="{BB962C8B-B14F-4D97-AF65-F5344CB8AC3E}">
        <p14:creationId xmlns:p14="http://schemas.microsoft.com/office/powerpoint/2010/main" val="60249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the question of usability, with a focus on broadband Internet speeds. </a:t>
            </a:r>
          </a:p>
          <a:p>
            <a:endParaRPr lang="en-US" dirty="0"/>
          </a:p>
          <a:p>
            <a:r>
              <a:rPr lang="en-US" dirty="0"/>
              <a:t>You may have seen that the NYAG recently settled a case with Charter Communications in NY over “false advertising” of Internet speeds. I was involved in aspects of this case, and one of the really interesting things was that certain aspects of the complaint hinged on a very simple question: “Are users getting what they pay for/what is advertised?”</a:t>
            </a:r>
          </a:p>
          <a:p>
            <a:endParaRPr lang="en-US" dirty="0"/>
          </a:p>
          <a:p>
            <a:r>
              <a:rPr lang="en-US" dirty="0"/>
              <a:t>The conclusion, which you can see here, points to the need for “industry-accepted testing” going forward. One problem: There’s no such thing! </a:t>
            </a:r>
          </a:p>
          <a:p>
            <a:endParaRPr lang="en-US" dirty="0"/>
          </a:p>
          <a:p>
            <a:r>
              <a:rPr lang="en-US" dirty="0"/>
              <a:t>But, speed testing and measuring what the ISP can deliver is simple, right?  Let’s have a quick look…</a:t>
            </a:r>
          </a:p>
        </p:txBody>
      </p:sp>
      <p:sp>
        <p:nvSpPr>
          <p:cNvPr id="4" name="Slide Number Placeholder 3"/>
          <p:cNvSpPr>
            <a:spLocks noGrp="1"/>
          </p:cNvSpPr>
          <p:nvPr>
            <p:ph type="sldNum" sz="quarter" idx="5"/>
          </p:nvPr>
        </p:nvSpPr>
        <p:spPr/>
        <p:txBody>
          <a:bodyPr/>
          <a:lstStyle/>
          <a:p>
            <a:fld id="{65C4EA28-B458-4E46-B9F4-997E5D068A2D}" type="slidenum">
              <a:rPr lang="en-US" smtClean="0"/>
              <a:t>8</a:t>
            </a:fld>
            <a:endParaRPr lang="en-US"/>
          </a:p>
        </p:txBody>
      </p:sp>
    </p:spTree>
    <p:extLst>
      <p:ext uri="{BB962C8B-B14F-4D97-AF65-F5344CB8AC3E}">
        <p14:creationId xmlns:p14="http://schemas.microsoft.com/office/powerpoint/2010/main" val="141057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run this tool?</a:t>
            </a:r>
          </a:p>
          <a:p>
            <a:endParaRPr lang="en-US" dirty="0"/>
          </a:p>
          <a:p>
            <a:r>
              <a:rPr lang="en-US" dirty="0"/>
              <a:t>This is </a:t>
            </a:r>
            <a:r>
              <a:rPr lang="en-US" dirty="0" err="1"/>
              <a:t>Ookla’s</a:t>
            </a:r>
            <a:r>
              <a:rPr lang="en-US" dirty="0"/>
              <a:t> “</a:t>
            </a:r>
            <a:r>
              <a:rPr lang="en-US" dirty="0" err="1"/>
              <a:t>Speedtest</a:t>
            </a:r>
            <a:r>
              <a:rPr lang="en-US" dirty="0"/>
              <a:t>” (</a:t>
            </a:r>
            <a:r>
              <a:rPr lang="en-US" dirty="0" err="1"/>
              <a:t>speedtest.net</a:t>
            </a:r>
            <a:r>
              <a:rPr lang="en-US" dirty="0"/>
              <a:t>), Seems simple enough.</a:t>
            </a:r>
          </a:p>
          <a:p>
            <a:endParaRPr lang="en-US" dirty="0"/>
          </a:p>
          <a:p>
            <a:r>
              <a:rPr lang="en-US" dirty="0"/>
              <a:t>But here’s one curious thing: On the first day of my networking course, I have students run this tool and report back the numbers that the tool reports.  They’re on the same network, next to each other. And yet, even the same tool gives wildly different answers!</a:t>
            </a:r>
          </a:p>
          <a:p>
            <a:endParaRPr lang="en-US" dirty="0"/>
          </a:p>
          <a:p>
            <a:r>
              <a:rPr lang="en-US" dirty="0"/>
              <a:t>The seemingly simple question of “How fast is my network?” has never been easy, and it’s actually getting even harder, as I’ll describe shortly.</a:t>
            </a:r>
          </a:p>
          <a:p>
            <a:endParaRPr lang="en-US" dirty="0"/>
          </a:p>
          <a:p>
            <a:r>
              <a:rPr lang="en-US" dirty="0"/>
              <a:t>But, as it turns out, as the network gets faster and more services are deployed, this may not even be the right question…</a:t>
            </a:r>
          </a:p>
        </p:txBody>
      </p:sp>
      <p:sp>
        <p:nvSpPr>
          <p:cNvPr id="4" name="Slide Number Placeholder 3"/>
          <p:cNvSpPr>
            <a:spLocks noGrp="1"/>
          </p:cNvSpPr>
          <p:nvPr>
            <p:ph type="sldNum" sz="quarter" idx="5"/>
          </p:nvPr>
        </p:nvSpPr>
        <p:spPr/>
        <p:txBody>
          <a:bodyPr/>
          <a:lstStyle/>
          <a:p>
            <a:fld id="{65C4EA28-B458-4E46-B9F4-997E5D068A2D}" type="slidenum">
              <a:rPr lang="en-US" smtClean="0"/>
              <a:t>9</a:t>
            </a:fld>
            <a:endParaRPr lang="en-US"/>
          </a:p>
        </p:txBody>
      </p:sp>
    </p:spTree>
    <p:extLst>
      <p:ext uri="{BB962C8B-B14F-4D97-AF65-F5344CB8AC3E}">
        <p14:creationId xmlns:p14="http://schemas.microsoft.com/office/powerpoint/2010/main" val="3096008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a:t>DNS</a:t>
            </a:r>
          </a:p>
          <a:p>
            <a:pPr marL="171450" indent="-171450">
              <a:buFont typeface="Arial"/>
              <a:buChar char="•"/>
            </a:pPr>
            <a:r>
              <a:rPr lang="en-US" dirty="0"/>
              <a:t>Local-area network (local</a:t>
            </a:r>
            <a:r>
              <a:rPr lang="en-US" baseline="0" dirty="0"/>
              <a:t> wireless, etc.) + Local network (Ethernet, DOCSIS, …)</a:t>
            </a:r>
            <a:endParaRPr lang="en-US" dirty="0"/>
          </a:p>
          <a:p>
            <a:pPr marL="171450" indent="-171450">
              <a:buFont typeface="Arial"/>
              <a:buChar char="•"/>
            </a:pPr>
            <a:r>
              <a:rPr lang="en-US" dirty="0"/>
              <a:t>Routing.  </a:t>
            </a:r>
            <a:r>
              <a:rPr lang="en-US" dirty="0" err="1"/>
              <a:t>Intradomain</a:t>
            </a:r>
            <a:r>
              <a:rPr lang="en-US" baseline="0" dirty="0"/>
              <a:t> and </a:t>
            </a:r>
            <a:r>
              <a:rPr lang="en-US" baseline="0" dirty="0" err="1"/>
              <a:t>interdomain</a:t>
            </a:r>
            <a:r>
              <a:rPr lang="en-US" baseline="0" dirty="0"/>
              <a:t> (business relationships)</a:t>
            </a:r>
            <a:endParaRPr lang="en-US" dirty="0"/>
          </a:p>
          <a:p>
            <a:pPr marL="171450" indent="-171450">
              <a:buFont typeface="Arial"/>
              <a:buChar char="•"/>
            </a:pPr>
            <a:r>
              <a:rPr lang="en-US" dirty="0"/>
              <a:t>TCP</a:t>
            </a:r>
            <a:r>
              <a:rPr lang="en-US" baseline="0" dirty="0"/>
              <a:t>: reliable transport</a:t>
            </a:r>
          </a:p>
          <a:p>
            <a:pPr marL="171450" indent="-171450">
              <a:buFont typeface="Arial"/>
              <a:buChar char="•"/>
            </a:pPr>
            <a:r>
              <a:rPr lang="en-US" baseline="0" dirty="0"/>
              <a:t>Maybe some security (TLS)</a:t>
            </a:r>
          </a:p>
          <a:p>
            <a:pPr marL="171450" indent="-171450">
              <a:buFont typeface="Arial"/>
              <a:buChar char="•"/>
            </a:pPr>
            <a:r>
              <a:rPr lang="en-US" baseline="0" dirty="0"/>
              <a:t>Content distribution</a:t>
            </a:r>
          </a:p>
          <a:p>
            <a:pPr marL="171450" indent="-171450">
              <a:buFont typeface="Arial"/>
              <a:buChar char="•"/>
            </a:pPr>
            <a:r>
              <a:rPr lang="en-US" baseline="0" dirty="0"/>
              <a:t>Application protocols (HTTP, QUIC, SPDY, etc.)</a:t>
            </a:r>
          </a:p>
          <a:p>
            <a:pPr marL="171450" indent="-171450">
              <a:buFont typeface="Arial"/>
              <a:buChar char="•"/>
            </a:pPr>
            <a:r>
              <a:rPr lang="en-US" baseline="0" dirty="0"/>
              <a:t>What about throttling, censorship, net neutrality?</a:t>
            </a:r>
          </a:p>
          <a:p>
            <a:pPr marL="171450" indent="-171450">
              <a:buFont typeface="Arial"/>
              <a:buChar char="•"/>
            </a:pPr>
            <a:r>
              <a:rPr lang="en-US" baseline="0" dirty="0"/>
              <a:t>What about the other folks competing for bandwidth?</a:t>
            </a:r>
            <a:endParaRPr lang="en-US" dirty="0"/>
          </a:p>
        </p:txBody>
      </p:sp>
      <p:sp>
        <p:nvSpPr>
          <p:cNvPr id="4" name="Slide Number Placeholder 3"/>
          <p:cNvSpPr>
            <a:spLocks noGrp="1"/>
          </p:cNvSpPr>
          <p:nvPr>
            <p:ph type="sldNum" sz="quarter" idx="10"/>
          </p:nvPr>
        </p:nvSpPr>
        <p:spPr/>
        <p:txBody>
          <a:bodyPr/>
          <a:lstStyle/>
          <a:p>
            <a:fld id="{578476E5-865F-C042-8C7E-D69DC8FEE55F}" type="slidenum">
              <a:rPr lang="en-US" smtClean="0"/>
              <a:t>10</a:t>
            </a:fld>
            <a:endParaRPr lang="en-US"/>
          </a:p>
        </p:txBody>
      </p:sp>
    </p:spTree>
    <p:extLst>
      <p:ext uri="{BB962C8B-B14F-4D97-AF65-F5344CB8AC3E}">
        <p14:creationId xmlns:p14="http://schemas.microsoft.com/office/powerpoint/2010/main" val="6081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users care a lot about application performance. Getting high numbers on a speed test might be satisfying, but people jus want streaming video to work.</a:t>
            </a:r>
          </a:p>
          <a:p>
            <a:endParaRPr lang="en-US" dirty="0"/>
          </a:p>
          <a:p>
            <a:r>
              <a:rPr lang="en-US" dirty="0"/>
              <a:t>When it doesn’t, users aren’t happy… and as you can see, Netflix can sometimes point the finger directly at the ISP. </a:t>
            </a:r>
          </a:p>
          <a:p>
            <a:endParaRPr lang="en-US" dirty="0"/>
          </a:p>
          <a:p>
            <a:r>
              <a:rPr lang="en-US" dirty="0"/>
              <a:t>But it turns out measuring and studying application quality of experience (</a:t>
            </a:r>
            <a:r>
              <a:rPr lang="en-US" dirty="0" err="1"/>
              <a:t>QoE</a:t>
            </a:r>
            <a:r>
              <a:rPr lang="en-US" dirty="0"/>
              <a:t>) is not so simple.</a:t>
            </a:r>
          </a:p>
        </p:txBody>
      </p:sp>
      <p:sp>
        <p:nvSpPr>
          <p:cNvPr id="4" name="Slide Number Placeholder 3"/>
          <p:cNvSpPr>
            <a:spLocks noGrp="1"/>
          </p:cNvSpPr>
          <p:nvPr>
            <p:ph type="sldNum" sz="quarter" idx="5"/>
          </p:nvPr>
        </p:nvSpPr>
        <p:spPr/>
        <p:txBody>
          <a:bodyPr/>
          <a:lstStyle/>
          <a:p>
            <a:fld id="{65C4EA28-B458-4E46-B9F4-997E5D068A2D}" type="slidenum">
              <a:rPr lang="en-US" smtClean="0"/>
              <a:t>11</a:t>
            </a:fld>
            <a:endParaRPr lang="en-US"/>
          </a:p>
        </p:txBody>
      </p:sp>
    </p:spTree>
    <p:extLst>
      <p:ext uri="{BB962C8B-B14F-4D97-AF65-F5344CB8AC3E}">
        <p14:creationId xmlns:p14="http://schemas.microsoft.com/office/powerpoint/2010/main" val="941139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C4EA28-B458-4E46-B9F4-997E5D068A2D}" type="slidenum">
              <a:rPr lang="en-US" smtClean="0"/>
              <a:t>12</a:t>
            </a:fld>
            <a:endParaRPr lang="en-US"/>
          </a:p>
        </p:txBody>
      </p:sp>
    </p:spTree>
    <p:extLst>
      <p:ext uri="{BB962C8B-B14F-4D97-AF65-F5344CB8AC3E}">
        <p14:creationId xmlns:p14="http://schemas.microsoft.com/office/powerpoint/2010/main" val="3645217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42626-CF7C-1C47-9801-84538E99D60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87EE958-A73F-9140-9F9D-B3F329069549}"/>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5969D82-A2AA-D14A-A3F3-69C8D396FC49}"/>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3C570D30-8EBB-7445-9A29-01BC2D9AAFF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57C2F5F4-B761-9D46-AB71-DE77C8FE444D}"/>
              </a:ext>
            </a:extLst>
          </p:cNvPr>
          <p:cNvSpPr>
            <a:spLocks noGrp="1"/>
          </p:cNvSpPr>
          <p:nvPr>
            <p:ph type="sldNum" sz="quarter" idx="12"/>
          </p:nvPr>
        </p:nvSpPr>
        <p:spPr/>
        <p:txBody>
          <a:bodyPr/>
          <a:lstStyle/>
          <a:p>
            <a:pPr>
              <a:defRPr/>
            </a:pPr>
            <a:fld id="{A582D3EF-350C-AF41-92ED-79F3EBA9B4E3}" type="slidenum">
              <a:rPr lang="en-US" smtClean="0"/>
              <a:pPr>
                <a:defRPr/>
              </a:pPr>
              <a:t>‹#›</a:t>
            </a:fld>
            <a:endParaRPr lang="en-US"/>
          </a:p>
        </p:txBody>
      </p:sp>
    </p:spTree>
    <p:extLst>
      <p:ext uri="{BB962C8B-B14F-4D97-AF65-F5344CB8AC3E}">
        <p14:creationId xmlns:p14="http://schemas.microsoft.com/office/powerpoint/2010/main" val="1322562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7DA20-161F-A044-95C4-AA73FAA953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5AE366-2C34-134D-B7FF-BB3A794CCD6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B42DE4-1CBD-114E-866D-D1633569A7B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3A03849-CD54-6943-91FC-FB979BCF113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1ACCF715-DB7C-5D46-B13A-B01119B3E27B}"/>
              </a:ext>
            </a:extLst>
          </p:cNvPr>
          <p:cNvSpPr>
            <a:spLocks noGrp="1"/>
          </p:cNvSpPr>
          <p:nvPr>
            <p:ph type="sldNum" sz="quarter" idx="12"/>
          </p:nvPr>
        </p:nvSpPr>
        <p:spPr/>
        <p:txBody>
          <a:bodyPr/>
          <a:lstStyle/>
          <a:p>
            <a:pPr>
              <a:defRPr/>
            </a:pPr>
            <a:fld id="{92DEA589-7555-D447-BF38-25A5CA4C5770}" type="slidenum">
              <a:rPr lang="en-US" smtClean="0"/>
              <a:pPr>
                <a:defRPr/>
              </a:pPr>
              <a:t>‹#›</a:t>
            </a:fld>
            <a:endParaRPr lang="en-US"/>
          </a:p>
        </p:txBody>
      </p:sp>
    </p:spTree>
    <p:extLst>
      <p:ext uri="{BB962C8B-B14F-4D97-AF65-F5344CB8AC3E}">
        <p14:creationId xmlns:p14="http://schemas.microsoft.com/office/powerpoint/2010/main" val="572268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2FB347-AE24-E440-BB7D-1A527157EEFB}"/>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965C60-0F2B-3C4A-8638-AE84B7011E76}"/>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122179-98B2-4849-908F-A6395032801C}"/>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B6B11B4-DA7C-9841-B586-99AC31C998E0}"/>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465029B-EF91-CD46-B31F-1B535BE7FDA2}"/>
              </a:ext>
            </a:extLst>
          </p:cNvPr>
          <p:cNvSpPr>
            <a:spLocks noGrp="1"/>
          </p:cNvSpPr>
          <p:nvPr>
            <p:ph type="sldNum" sz="quarter" idx="12"/>
          </p:nvPr>
        </p:nvSpPr>
        <p:spPr/>
        <p:txBody>
          <a:bodyPr/>
          <a:lstStyle/>
          <a:p>
            <a:pPr>
              <a:defRPr/>
            </a:pPr>
            <a:fld id="{5C6FA095-4CE7-BA42-A79A-79060F3BC240}" type="slidenum">
              <a:rPr lang="en-US" smtClean="0"/>
              <a:pPr>
                <a:defRPr/>
              </a:pPr>
              <a:t>‹#›</a:t>
            </a:fld>
            <a:endParaRPr lang="en-US"/>
          </a:p>
        </p:txBody>
      </p:sp>
    </p:spTree>
    <p:extLst>
      <p:ext uri="{BB962C8B-B14F-4D97-AF65-F5344CB8AC3E}">
        <p14:creationId xmlns:p14="http://schemas.microsoft.com/office/powerpoint/2010/main" val="216897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1E7C9-563D-514C-B63A-00A3635E8A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F7ED50-62F5-F847-9158-898557F7DB4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3E434-3029-2F41-975A-5FAC9C9DD186}"/>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BA4F0956-AF44-B349-91CD-D8DA172F5D74}"/>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E1DEF64-A0B7-A647-9CC6-59DEDE4B2F37}"/>
              </a:ext>
            </a:extLst>
          </p:cNvPr>
          <p:cNvSpPr>
            <a:spLocks noGrp="1"/>
          </p:cNvSpPr>
          <p:nvPr>
            <p:ph type="sldNum" sz="quarter" idx="12"/>
          </p:nvPr>
        </p:nvSpPr>
        <p:spPr/>
        <p:txBody>
          <a:bodyPr/>
          <a:lstStyle/>
          <a:p>
            <a:pPr>
              <a:defRPr/>
            </a:pPr>
            <a:fld id="{B32C5528-AAB5-8D46-AB87-C389C0266E91}" type="slidenum">
              <a:rPr lang="en-US" smtClean="0"/>
              <a:pPr>
                <a:defRPr/>
              </a:pPr>
              <a:t>‹#›</a:t>
            </a:fld>
            <a:endParaRPr lang="en-US"/>
          </a:p>
        </p:txBody>
      </p:sp>
    </p:spTree>
    <p:extLst>
      <p:ext uri="{BB962C8B-B14F-4D97-AF65-F5344CB8AC3E}">
        <p14:creationId xmlns:p14="http://schemas.microsoft.com/office/powerpoint/2010/main" val="2651657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8674-9970-9A4F-94C8-79DC28F9B4E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FA7BAC8-1A34-8944-8907-481F7AA564D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7FC1BA-DD1B-424B-A98F-4518DD7D763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A5ACDAD-AF15-474F-9EEA-E53E27CF4768}"/>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962D947F-73E9-0A46-85B1-0FC5DB1D6ECE}"/>
              </a:ext>
            </a:extLst>
          </p:cNvPr>
          <p:cNvSpPr>
            <a:spLocks noGrp="1"/>
          </p:cNvSpPr>
          <p:nvPr>
            <p:ph type="sldNum" sz="quarter" idx="12"/>
          </p:nvPr>
        </p:nvSpPr>
        <p:spPr/>
        <p:txBody>
          <a:bodyPr/>
          <a:lstStyle/>
          <a:p>
            <a:pPr>
              <a:defRPr/>
            </a:pPr>
            <a:fld id="{0E36446B-42BC-9542-B02A-61091E5209BB}" type="slidenum">
              <a:rPr lang="en-US" smtClean="0"/>
              <a:pPr>
                <a:defRPr/>
              </a:pPr>
              <a:t>‹#›</a:t>
            </a:fld>
            <a:endParaRPr lang="en-US"/>
          </a:p>
        </p:txBody>
      </p:sp>
    </p:spTree>
    <p:extLst>
      <p:ext uri="{BB962C8B-B14F-4D97-AF65-F5344CB8AC3E}">
        <p14:creationId xmlns:p14="http://schemas.microsoft.com/office/powerpoint/2010/main" val="3514944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7C75-E66A-4746-952D-C2E270BF60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35A2BC-7B2B-3B4D-8B31-F46560A79B88}"/>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3943B8-2D0F-4448-8FBE-4A9D107FF0D6}"/>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AC4432-A475-514F-BD69-C06550794A0B}"/>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D1AE4873-0F48-A746-B2B7-760324C9A85A}"/>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302FA64F-6FEA-9049-8504-8FBF1A9AA4DD}"/>
              </a:ext>
            </a:extLst>
          </p:cNvPr>
          <p:cNvSpPr>
            <a:spLocks noGrp="1"/>
          </p:cNvSpPr>
          <p:nvPr>
            <p:ph type="sldNum" sz="quarter" idx="12"/>
          </p:nvPr>
        </p:nvSpPr>
        <p:spPr/>
        <p:txBody>
          <a:bodyPr/>
          <a:lstStyle/>
          <a:p>
            <a:pPr>
              <a:defRPr/>
            </a:pPr>
            <a:fld id="{204E54FB-666C-754D-A008-E1369818D237}" type="slidenum">
              <a:rPr lang="en-US" smtClean="0"/>
              <a:pPr>
                <a:defRPr/>
              </a:pPr>
              <a:t>‹#›</a:t>
            </a:fld>
            <a:endParaRPr lang="en-US"/>
          </a:p>
        </p:txBody>
      </p:sp>
    </p:spTree>
    <p:extLst>
      <p:ext uri="{BB962C8B-B14F-4D97-AF65-F5344CB8AC3E}">
        <p14:creationId xmlns:p14="http://schemas.microsoft.com/office/powerpoint/2010/main" val="3571295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25A44-D761-CC40-8C3A-8B43D7F916D0}"/>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5B53AE-F3FB-9B4F-B882-A4DA588F29C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87A6A60D-E3B9-954D-B7D9-E7A79FD3C2E3}"/>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0A5752-0397-DB46-B679-4FE4F321CF05}"/>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1BA7B53-7890-224D-9FBE-A6DEDF44BDC4}"/>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75857-6A96-0E47-8A16-1EA877CD443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0F346348-1C54-1D48-A748-B200765DFCDF}"/>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B24A8922-E69B-CD40-BF9C-E6D7DC13AAF4}"/>
              </a:ext>
            </a:extLst>
          </p:cNvPr>
          <p:cNvSpPr>
            <a:spLocks noGrp="1"/>
          </p:cNvSpPr>
          <p:nvPr>
            <p:ph type="sldNum" sz="quarter" idx="12"/>
          </p:nvPr>
        </p:nvSpPr>
        <p:spPr/>
        <p:txBody>
          <a:bodyPr/>
          <a:lstStyle/>
          <a:p>
            <a:pPr>
              <a:defRPr/>
            </a:pPr>
            <a:fld id="{83D999A8-7A3F-F048-81B7-DA66276A2313}" type="slidenum">
              <a:rPr lang="en-US" smtClean="0"/>
              <a:pPr>
                <a:defRPr/>
              </a:pPr>
              <a:t>‹#›</a:t>
            </a:fld>
            <a:endParaRPr lang="en-US"/>
          </a:p>
        </p:txBody>
      </p:sp>
    </p:spTree>
    <p:extLst>
      <p:ext uri="{BB962C8B-B14F-4D97-AF65-F5344CB8AC3E}">
        <p14:creationId xmlns:p14="http://schemas.microsoft.com/office/powerpoint/2010/main" val="121872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C31F-05B9-E74B-9DAE-2C540D9CAD6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68DC3F-E7F2-AF4E-BCF1-CB994C1203FB}"/>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BA3B57BE-CE1D-9F44-BCA0-5C37F2F15A6B}"/>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9B458C9D-F464-D44C-83D7-7204B0D82F17}"/>
              </a:ext>
            </a:extLst>
          </p:cNvPr>
          <p:cNvSpPr>
            <a:spLocks noGrp="1"/>
          </p:cNvSpPr>
          <p:nvPr>
            <p:ph type="sldNum" sz="quarter" idx="12"/>
          </p:nvPr>
        </p:nvSpPr>
        <p:spPr/>
        <p:txBody>
          <a:bodyPr/>
          <a:lstStyle/>
          <a:p>
            <a:pPr>
              <a:defRPr/>
            </a:pPr>
            <a:fld id="{C70E5895-2AD1-C943-8B3B-0B7ECCD297F2}" type="slidenum">
              <a:rPr lang="en-US" smtClean="0"/>
              <a:pPr>
                <a:defRPr/>
              </a:pPr>
              <a:t>‹#›</a:t>
            </a:fld>
            <a:endParaRPr lang="en-US"/>
          </a:p>
        </p:txBody>
      </p:sp>
    </p:spTree>
    <p:extLst>
      <p:ext uri="{BB962C8B-B14F-4D97-AF65-F5344CB8AC3E}">
        <p14:creationId xmlns:p14="http://schemas.microsoft.com/office/powerpoint/2010/main" val="24555285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F8343C-D060-854C-9FE5-7E68E42E4C78}"/>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F3AD3FD-825F-594F-A827-D8F8F10E6E55}"/>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894C6B1E-553C-2B42-B991-5E3663EB4E60}"/>
              </a:ext>
            </a:extLst>
          </p:cNvPr>
          <p:cNvSpPr>
            <a:spLocks noGrp="1"/>
          </p:cNvSpPr>
          <p:nvPr>
            <p:ph type="sldNum" sz="quarter" idx="12"/>
          </p:nvPr>
        </p:nvSpPr>
        <p:spPr/>
        <p:txBody>
          <a:bodyPr/>
          <a:lstStyle/>
          <a:p>
            <a:pPr>
              <a:defRPr/>
            </a:pPr>
            <a:fld id="{94C11317-3E17-4347-86E7-B1E025007F24}" type="slidenum">
              <a:rPr lang="en-US" smtClean="0"/>
              <a:pPr>
                <a:defRPr/>
              </a:pPr>
              <a:t>‹#›</a:t>
            </a:fld>
            <a:endParaRPr lang="en-US"/>
          </a:p>
        </p:txBody>
      </p:sp>
    </p:spTree>
    <p:extLst>
      <p:ext uri="{BB962C8B-B14F-4D97-AF65-F5344CB8AC3E}">
        <p14:creationId xmlns:p14="http://schemas.microsoft.com/office/powerpoint/2010/main" val="3491340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7704-E720-1C4F-8D4C-EEA57E63271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DCF5B03-2B46-104D-87A3-C5201A5B663B}"/>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873480-F7F1-2A4E-AA8A-E09535258BF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671115BB-2E28-1B41-B930-FE265C3DBA79}"/>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505B1152-E741-114C-AB3B-9E3914D1BC6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33889504-542A-074E-9332-32183A16E8C4}"/>
              </a:ext>
            </a:extLst>
          </p:cNvPr>
          <p:cNvSpPr>
            <a:spLocks noGrp="1"/>
          </p:cNvSpPr>
          <p:nvPr>
            <p:ph type="sldNum" sz="quarter" idx="12"/>
          </p:nvPr>
        </p:nvSpPr>
        <p:spPr/>
        <p:txBody>
          <a:bodyPr/>
          <a:lstStyle/>
          <a:p>
            <a:pPr>
              <a:defRPr/>
            </a:pPr>
            <a:fld id="{3EB80C1D-BD23-F04A-ABCD-D2DE47E713B9}" type="slidenum">
              <a:rPr lang="en-US" smtClean="0"/>
              <a:pPr>
                <a:defRPr/>
              </a:pPr>
              <a:t>‹#›</a:t>
            </a:fld>
            <a:endParaRPr lang="en-US"/>
          </a:p>
        </p:txBody>
      </p:sp>
    </p:spTree>
    <p:extLst>
      <p:ext uri="{BB962C8B-B14F-4D97-AF65-F5344CB8AC3E}">
        <p14:creationId xmlns:p14="http://schemas.microsoft.com/office/powerpoint/2010/main" val="1735097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50E49-C77C-BC4D-8816-F4BFC18F153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DEE2970-E222-314F-A545-7437F7ABE5D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E5D3627-DFC5-9D4E-B41A-33BA54E6427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C917BA4A-C30B-664E-B544-F232C2A35D9F}"/>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7F94821C-59F2-2642-9A6E-964B8BFE6CC9}"/>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A90B125A-DA46-ED45-85FC-E02692C59097}"/>
              </a:ext>
            </a:extLst>
          </p:cNvPr>
          <p:cNvSpPr>
            <a:spLocks noGrp="1"/>
          </p:cNvSpPr>
          <p:nvPr>
            <p:ph type="sldNum" sz="quarter" idx="12"/>
          </p:nvPr>
        </p:nvSpPr>
        <p:spPr/>
        <p:txBody>
          <a:bodyPr/>
          <a:lstStyle/>
          <a:p>
            <a:pPr>
              <a:defRPr/>
            </a:pPr>
            <a:fld id="{3F8B770C-3F8A-D44C-957A-5BDF05CB9CD6}" type="slidenum">
              <a:rPr lang="en-US" smtClean="0"/>
              <a:pPr>
                <a:defRPr/>
              </a:pPr>
              <a:t>‹#›</a:t>
            </a:fld>
            <a:endParaRPr lang="en-US"/>
          </a:p>
        </p:txBody>
      </p:sp>
    </p:spTree>
    <p:extLst>
      <p:ext uri="{BB962C8B-B14F-4D97-AF65-F5344CB8AC3E}">
        <p14:creationId xmlns:p14="http://schemas.microsoft.com/office/powerpoint/2010/main" val="3719104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72C9F8-8E6E-604A-9988-5E9155099D5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EB1D12-E075-4547-9478-FF11526CC0A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FDF1CF0-0F71-3C48-8ED4-01FBDCC017F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96871678-EFCD-B748-915B-5850967E087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D22EE9C-2405-8A47-B721-4046006BBD9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A014A2F-9D02-0D43-A822-0EFBB3873DBB}" type="slidenum">
              <a:rPr lang="en-US" smtClean="0"/>
              <a:pPr>
                <a:defRPr/>
              </a:pPr>
              <a:t>‹#›</a:t>
            </a:fld>
            <a:endParaRPr lang="en-US"/>
          </a:p>
        </p:txBody>
      </p:sp>
    </p:spTree>
    <p:extLst>
      <p:ext uri="{BB962C8B-B14F-4D97-AF65-F5344CB8AC3E}">
        <p14:creationId xmlns:p14="http://schemas.microsoft.com/office/powerpoint/2010/main" val="38394646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b="1" kern="1200">
          <a:solidFill>
            <a:srgbClr val="C00000"/>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4271" y="1610346"/>
            <a:ext cx="7355642" cy="1102519"/>
          </a:xfrm>
        </p:spPr>
        <p:txBody>
          <a:bodyPr>
            <a:normAutofit/>
          </a:bodyPr>
          <a:lstStyle/>
          <a:p>
            <a:pPr algn="ctr"/>
            <a:r>
              <a:rPr lang="en-US" dirty="0"/>
              <a:t>Introduction </a:t>
            </a:r>
            <a:r>
              <a:rPr lang="en-US"/>
              <a:t>and Overview</a:t>
            </a:r>
            <a:endParaRPr lang="en-US" sz="2700" dirty="0"/>
          </a:p>
        </p:txBody>
      </p:sp>
      <p:sp>
        <p:nvSpPr>
          <p:cNvPr id="3" name="Subtitle 2"/>
          <p:cNvSpPr>
            <a:spLocks noGrp="1"/>
          </p:cNvSpPr>
          <p:nvPr>
            <p:ph type="subTitle" idx="1"/>
          </p:nvPr>
        </p:nvSpPr>
        <p:spPr>
          <a:xfrm>
            <a:off x="2171700" y="2914651"/>
            <a:ext cx="4800600" cy="1102519"/>
          </a:xfrm>
        </p:spPr>
        <p:txBody>
          <a:bodyPr>
            <a:normAutofit/>
          </a:bodyPr>
          <a:lstStyle/>
          <a:p>
            <a:r>
              <a:rPr lang="en-US" sz="2400" dirty="0"/>
              <a:t>Computer Networks</a:t>
            </a:r>
            <a:br>
              <a:rPr lang="en-US" sz="2400" dirty="0"/>
            </a:br>
            <a:r>
              <a:rPr lang="en-US" sz="2400" dirty="0"/>
              <a:t>Nick Feamster</a:t>
            </a:r>
          </a:p>
        </p:txBody>
      </p:sp>
    </p:spTree>
    <p:extLst>
      <p:ext uri="{BB962C8B-B14F-4D97-AF65-F5344CB8AC3E}">
        <p14:creationId xmlns:p14="http://schemas.microsoft.com/office/powerpoint/2010/main" val="1478607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Discussion</a:t>
            </a:r>
          </a:p>
        </p:txBody>
      </p:sp>
      <p:sp>
        <p:nvSpPr>
          <p:cNvPr id="3" name="Content Placeholder 2"/>
          <p:cNvSpPr>
            <a:spLocks noGrp="1"/>
          </p:cNvSpPr>
          <p:nvPr>
            <p:ph idx="1"/>
          </p:nvPr>
        </p:nvSpPr>
        <p:spPr>
          <a:xfrm>
            <a:off x="628650" y="1268016"/>
            <a:ext cx="7886700" cy="3263504"/>
          </a:xfrm>
        </p:spPr>
        <p:txBody>
          <a:bodyPr/>
          <a:lstStyle/>
          <a:p>
            <a:r>
              <a:rPr lang="en-US" dirty="0"/>
              <a:t>I want to watch a YouTube/</a:t>
            </a:r>
            <a:r>
              <a:rPr lang="en-US" dirty="0" err="1"/>
              <a:t>NetFlix</a:t>
            </a:r>
            <a:r>
              <a:rPr lang="en-US" dirty="0"/>
              <a:t> video on my phone.</a:t>
            </a:r>
          </a:p>
          <a:p>
            <a:endParaRPr lang="en-US" dirty="0"/>
          </a:p>
          <a:p>
            <a:r>
              <a:rPr lang="en-US" dirty="0"/>
              <a:t>Questions:</a:t>
            </a:r>
          </a:p>
          <a:p>
            <a:pPr lvl="1"/>
            <a:r>
              <a:rPr lang="en-US" b="1" dirty="0">
                <a:solidFill>
                  <a:srgbClr val="C00000"/>
                </a:solidFill>
              </a:rPr>
              <a:t>What steps </a:t>
            </a:r>
            <a:r>
              <a:rPr lang="en-US" dirty="0"/>
              <a:t>are involved in finding and retrieving the content?</a:t>
            </a:r>
          </a:p>
          <a:p>
            <a:pPr lvl="1"/>
            <a:r>
              <a:rPr lang="en-US" dirty="0"/>
              <a:t>What determines </a:t>
            </a:r>
            <a:r>
              <a:rPr lang="en-US" b="1" dirty="0">
                <a:solidFill>
                  <a:srgbClr val="C00000"/>
                </a:solidFill>
              </a:rPr>
              <a:t>whether I can see the content </a:t>
            </a:r>
            <a:r>
              <a:rPr lang="en-US" dirty="0"/>
              <a:t>(or not)? </a:t>
            </a:r>
            <a:br>
              <a:rPr lang="en-US" dirty="0"/>
            </a:br>
            <a:r>
              <a:rPr lang="en-US" dirty="0"/>
              <a:t>(Think: Technology, Policies, …)</a:t>
            </a:r>
          </a:p>
          <a:p>
            <a:pPr lvl="1"/>
            <a:r>
              <a:rPr lang="en-US" dirty="0"/>
              <a:t>What determines the </a:t>
            </a:r>
            <a:r>
              <a:rPr lang="en-US" b="1" dirty="0">
                <a:solidFill>
                  <a:srgbClr val="C00000"/>
                </a:solidFill>
              </a:rPr>
              <a:t>performance/quality of the resulting video</a:t>
            </a:r>
            <a:r>
              <a:rPr lang="en-US" dirty="0"/>
              <a:t>? </a:t>
            </a:r>
            <a:br>
              <a:rPr lang="en-US" dirty="0"/>
            </a:br>
            <a:r>
              <a:rPr lang="en-US" dirty="0"/>
              <a:t>(Think: Technology, Policies, …)</a:t>
            </a:r>
          </a:p>
        </p:txBody>
      </p:sp>
      <p:sp>
        <p:nvSpPr>
          <p:cNvPr id="4" name="Slide Number Placeholder 3"/>
          <p:cNvSpPr>
            <a:spLocks noGrp="1"/>
          </p:cNvSpPr>
          <p:nvPr>
            <p:ph type="sldNum" sz="quarter" idx="12"/>
          </p:nvPr>
        </p:nvSpPr>
        <p:spPr/>
        <p:txBody>
          <a:bodyPr/>
          <a:lstStyle/>
          <a:p>
            <a:pPr>
              <a:defRPr/>
            </a:pPr>
            <a:fld id="{B32C5528-AAB5-8D46-AB87-C389C0266E91}" type="slidenum">
              <a:rPr lang="en-US" smtClean="0"/>
              <a:pPr>
                <a:defRPr/>
              </a:pPr>
              <a:t>10</a:t>
            </a:fld>
            <a:endParaRPr lang="en-US"/>
          </a:p>
        </p:txBody>
      </p:sp>
    </p:spTree>
    <p:extLst>
      <p:ext uri="{BB962C8B-B14F-4D97-AF65-F5344CB8AC3E}">
        <p14:creationId xmlns:p14="http://schemas.microsoft.com/office/powerpoint/2010/main" val="431404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72937" y="1194768"/>
            <a:ext cx="5544382" cy="2892334"/>
          </a:xfrm>
          <a:prstGeom prst="rect">
            <a:avLst/>
          </a:prstGeom>
        </p:spPr>
      </p:pic>
      <p:cxnSp>
        <p:nvCxnSpPr>
          <p:cNvPr id="3" name="Straight Arrow Connector 2"/>
          <p:cNvCxnSpPr/>
          <p:nvPr/>
        </p:nvCxnSpPr>
        <p:spPr>
          <a:xfrm flipV="1">
            <a:off x="2735854" y="3429519"/>
            <a:ext cx="763337" cy="1607817"/>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p:txBody>
          <a:bodyPr>
            <a:noAutofit/>
          </a:bodyPr>
          <a:lstStyle/>
          <a:p>
            <a:r>
              <a:rPr lang="en-US" sz="3200" b="1" dirty="0"/>
              <a:t>Users Care About Application Performance</a:t>
            </a:r>
          </a:p>
        </p:txBody>
      </p:sp>
      <p:sp>
        <p:nvSpPr>
          <p:cNvPr id="7" name="Rectangle 6"/>
          <p:cNvSpPr/>
          <p:nvPr/>
        </p:nvSpPr>
        <p:spPr>
          <a:xfrm>
            <a:off x="4479667" y="2387084"/>
            <a:ext cx="184666" cy="369332"/>
          </a:xfrm>
          <a:prstGeom prst="rect">
            <a:avLst/>
          </a:prstGeom>
        </p:spPr>
        <p:txBody>
          <a:bodyPr wrap="none">
            <a:spAutoFit/>
          </a:bodyPr>
          <a:lstStyle/>
          <a:p>
            <a:r>
              <a:rPr lang="en-US" dirty="0"/>
              <a:t> </a:t>
            </a:r>
          </a:p>
        </p:txBody>
      </p:sp>
      <p:sp>
        <p:nvSpPr>
          <p:cNvPr id="8" name="Rectangle 7"/>
          <p:cNvSpPr/>
          <p:nvPr/>
        </p:nvSpPr>
        <p:spPr>
          <a:xfrm>
            <a:off x="4479667" y="2387084"/>
            <a:ext cx="18466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52560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Three Challenges for the Modern Internet</a:t>
            </a:r>
          </a:p>
        </p:txBody>
      </p:sp>
      <p:sp>
        <p:nvSpPr>
          <p:cNvPr id="5" name="Content Placeholder 4"/>
          <p:cNvSpPr>
            <a:spLocks noGrp="1"/>
          </p:cNvSpPr>
          <p:nvPr>
            <p:ph idx="1"/>
          </p:nvPr>
        </p:nvSpPr>
        <p:spPr/>
        <p:txBody>
          <a:bodyPr/>
          <a:lstStyle/>
          <a:p>
            <a:r>
              <a:rPr lang="en-US" dirty="0">
                <a:solidFill>
                  <a:schemeClr val="tx1">
                    <a:lumMod val="50000"/>
                    <a:lumOff val="50000"/>
                  </a:schemeClr>
                </a:solidFill>
              </a:rPr>
              <a:t>Make it </a:t>
            </a:r>
            <a:r>
              <a:rPr lang="en-US" b="1" dirty="0">
                <a:solidFill>
                  <a:schemeClr val="tx1">
                    <a:lumMod val="50000"/>
                    <a:lumOff val="50000"/>
                  </a:schemeClr>
                </a:solidFill>
              </a:rPr>
              <a:t>usable.</a:t>
            </a:r>
            <a:br>
              <a:rPr lang="en-US" dirty="0">
                <a:solidFill>
                  <a:schemeClr val="tx1">
                    <a:lumMod val="50000"/>
                    <a:lumOff val="50000"/>
                  </a:schemeClr>
                </a:solidFill>
              </a:rPr>
            </a:br>
            <a:endParaRPr lang="en-US" dirty="0">
              <a:solidFill>
                <a:schemeClr val="tx1">
                  <a:lumMod val="50000"/>
                  <a:lumOff val="50000"/>
                </a:schemeClr>
              </a:solidFill>
            </a:endParaRPr>
          </a:p>
          <a:p>
            <a:r>
              <a:rPr lang="en-US" dirty="0"/>
              <a:t>Make it </a:t>
            </a:r>
            <a:r>
              <a:rPr lang="en-US" b="1" dirty="0">
                <a:solidFill>
                  <a:srgbClr val="FF0000"/>
                </a:solidFill>
              </a:rPr>
              <a:t>trustworthy.</a:t>
            </a:r>
            <a:br>
              <a:rPr lang="en-US" dirty="0"/>
            </a:br>
            <a:endParaRPr lang="en-US" dirty="0"/>
          </a:p>
          <a:p>
            <a:r>
              <a:rPr lang="en-US" dirty="0">
                <a:solidFill>
                  <a:schemeClr val="tx1">
                    <a:lumMod val="50000"/>
                    <a:lumOff val="50000"/>
                  </a:schemeClr>
                </a:solidFill>
              </a:rPr>
              <a:t>Make it </a:t>
            </a:r>
            <a:r>
              <a:rPr lang="en-US" b="1" dirty="0">
                <a:solidFill>
                  <a:schemeClr val="tx1">
                    <a:lumMod val="50000"/>
                    <a:lumOff val="50000"/>
                  </a:schemeClr>
                </a:solidFill>
              </a:rPr>
              <a:t>private.</a:t>
            </a:r>
            <a:endParaRPr lang="en-US" dirty="0">
              <a:solidFill>
                <a:schemeClr val="tx1">
                  <a:lumMod val="50000"/>
                  <a:lumOff val="50000"/>
                </a:schemeClr>
              </a:solidFill>
            </a:endParaRPr>
          </a:p>
        </p:txBody>
      </p:sp>
    </p:spTree>
    <p:extLst>
      <p:ext uri="{BB962C8B-B14F-4D97-AF65-F5344CB8AC3E}">
        <p14:creationId xmlns:p14="http://schemas.microsoft.com/office/powerpoint/2010/main" val="357048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BD35ADE-8BC7-5F4C-8C9B-8BCCFB8D6C35}"/>
              </a:ext>
            </a:extLst>
          </p:cNvPr>
          <p:cNvSpPr>
            <a:spLocks noGrp="1"/>
          </p:cNvSpPr>
          <p:nvPr>
            <p:ph type="title"/>
          </p:nvPr>
        </p:nvSpPr>
        <p:spPr/>
        <p:txBody>
          <a:bodyPr>
            <a:normAutofit/>
          </a:bodyPr>
          <a:lstStyle/>
          <a:p>
            <a:r>
              <a:rPr lang="en-US" dirty="0">
                <a:cs typeface="Calibri" panose="020F0502020204030204" pitchFamily="34" charset="0"/>
              </a:rPr>
              <a:t>Financial Scams (Spam, Phishing, etc.)</a:t>
            </a:r>
          </a:p>
        </p:txBody>
      </p:sp>
      <p:sp>
        <p:nvSpPr>
          <p:cNvPr id="2" name="Content Placeholder 1"/>
          <p:cNvSpPr>
            <a:spLocks noGrp="1"/>
          </p:cNvSpPr>
          <p:nvPr>
            <p:ph idx="1"/>
          </p:nvPr>
        </p:nvSpPr>
        <p:spPr>
          <a:xfrm>
            <a:off x="457200" y="1200151"/>
            <a:ext cx="4780384" cy="3394472"/>
          </a:xfrm>
        </p:spPr>
        <p:txBody>
          <a:bodyPr>
            <a:normAutofit/>
          </a:bodyPr>
          <a:lstStyle/>
          <a:p>
            <a:r>
              <a:rPr lang="en-US" dirty="0">
                <a:latin typeface="Calibri" panose="020F0502020204030204" pitchFamily="34" charset="0"/>
                <a:cs typeface="Calibri" panose="020F0502020204030204" pitchFamily="34" charset="0"/>
              </a:rPr>
              <a:t>Sale of illicit merchandise</a:t>
            </a:r>
          </a:p>
          <a:p>
            <a:pPr marL="457200" lvl="1" indent="0">
              <a:buNone/>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Social cost</a:t>
            </a:r>
          </a:p>
          <a:p>
            <a:pPr marL="0" lvl="1" indent="0">
              <a:buNone/>
            </a:pPr>
            <a:r>
              <a:rPr lang="en-US" sz="1650" i="1" dirty="0">
                <a:latin typeface="Calibri" panose="020F0502020204030204" pitchFamily="34" charset="0"/>
                <a:cs typeface="Calibri" panose="020F0502020204030204" pitchFamily="34" charset="0"/>
              </a:rPr>
              <a:t>	</a:t>
            </a:r>
            <a:r>
              <a:rPr lang="en-US" sz="1700" i="1" dirty="0">
                <a:latin typeface="Calibri" panose="020F0502020204030204" pitchFamily="34" charset="0"/>
                <a:cs typeface="Calibri" panose="020F0502020204030204" pitchFamily="34" charset="0"/>
              </a:rPr>
              <a:t>e.g.</a:t>
            </a:r>
            <a:r>
              <a:rPr lang="en-US" sz="1700" dirty="0">
                <a:latin typeface="Calibri" panose="020F0502020204030204" pitchFamily="34" charset="0"/>
                <a:cs typeface="Calibri" panose="020F0502020204030204" pitchFamily="34" charset="0"/>
              </a:rPr>
              <a:t>, wasted time of users</a:t>
            </a:r>
            <a:endParaRPr lang="en-US" sz="3000" dirty="0">
              <a:latin typeface="Calibri" panose="020F0502020204030204" pitchFamily="34" charset="0"/>
              <a:cs typeface="Calibri" panose="020F0502020204030204" pitchFamily="34" charset="0"/>
            </a:endParaRPr>
          </a:p>
          <a:p>
            <a:pPr marL="685800" lvl="2" indent="0">
              <a:buNone/>
            </a:pPr>
            <a:r>
              <a:rPr lang="en-US" sz="1700" dirty="0">
                <a:solidFill>
                  <a:srgbClr val="FF0000"/>
                </a:solidFill>
                <a:latin typeface="Calibri" panose="020F0502020204030204" pitchFamily="34" charset="0"/>
                <a:cs typeface="Calibri" panose="020F0502020204030204" pitchFamily="34" charset="0"/>
              </a:rPr>
              <a:t>$1 spammers’ revenue </a:t>
            </a:r>
          </a:p>
          <a:p>
            <a:pPr marL="685800" lvl="2" indent="0">
              <a:buNone/>
            </a:pPr>
            <a:r>
              <a:rPr lang="en-US" sz="1700" dirty="0">
                <a:solidFill>
                  <a:srgbClr val="FF0000"/>
                </a:solidFill>
                <a:latin typeface="Calibri" panose="020F0502020204030204" pitchFamily="34" charset="0"/>
                <a:cs typeface="Calibri" panose="020F0502020204030204" pitchFamily="34" charset="0"/>
              </a:rPr>
              <a:t>≈ $100 cost to society </a:t>
            </a:r>
            <a:r>
              <a:rPr lang="en-US" sz="1700" dirty="0">
                <a:latin typeface="Calibri" panose="020F0502020204030204" pitchFamily="34" charset="0"/>
                <a:cs typeface="Calibri" panose="020F0502020204030204" pitchFamily="34" charset="0"/>
              </a:rPr>
              <a:t>*</a:t>
            </a:r>
          </a:p>
          <a:p>
            <a:pPr marL="685800" lvl="2" indent="0">
              <a:buNone/>
            </a:pPr>
            <a:endParaRPr lang="en-US" sz="15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Carrier of other attacks</a:t>
            </a:r>
          </a:p>
          <a:p>
            <a:pPr marL="0" indent="0">
              <a:buNone/>
            </a:pPr>
            <a:r>
              <a:rPr lang="en-US" sz="1650" i="1" dirty="0">
                <a:latin typeface="Calibri" panose="020F0502020204030204" pitchFamily="34" charset="0"/>
                <a:cs typeface="Calibri" panose="020F0502020204030204" pitchFamily="34" charset="0"/>
              </a:rPr>
              <a:t>	</a:t>
            </a:r>
            <a:r>
              <a:rPr lang="en-US" sz="1700" i="1" dirty="0">
                <a:latin typeface="Calibri" panose="020F0502020204030204" pitchFamily="34" charset="0"/>
                <a:cs typeface="Calibri" panose="020F0502020204030204" pitchFamily="34" charset="0"/>
              </a:rPr>
              <a:t>e.g.</a:t>
            </a:r>
            <a:r>
              <a:rPr lang="en-US" sz="1700" dirty="0">
                <a:latin typeface="Calibri" panose="020F0502020204030204" pitchFamily="34" charset="0"/>
                <a:cs typeface="Calibri" panose="020F0502020204030204" pitchFamily="34" charset="0"/>
              </a:rPr>
              <a:t>, phishing, spyware, </a:t>
            </a:r>
            <a:r>
              <a:rPr lang="en-US" sz="1700" dirty="0" err="1">
                <a:latin typeface="Calibri" panose="020F0502020204030204" pitchFamily="34" charset="0"/>
                <a:cs typeface="Calibri" panose="020F0502020204030204" pitchFamily="34" charset="0"/>
              </a:rPr>
              <a:t>trojans</a:t>
            </a:r>
            <a:endParaRPr lang="en-US" sz="1650" dirty="0">
              <a:latin typeface="Calibri" panose="020F0502020204030204" pitchFamily="34" charset="0"/>
              <a:cs typeface="Calibri" panose="020F0502020204030204" pitchFamily="34" charset="0"/>
            </a:endParaRPr>
          </a:p>
        </p:txBody>
      </p:sp>
      <p:pic>
        <p:nvPicPr>
          <p:cNvPr id="8" name="Picture 7" descr="pharma_2_c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354" y="1081883"/>
            <a:ext cx="1538669" cy="1366838"/>
          </a:xfrm>
          <a:prstGeom prst="rect">
            <a:avLst/>
          </a:prstGeom>
          <a:ln w="25400">
            <a:solidFill>
              <a:schemeClr val="bg1">
                <a:lumMod val="65000"/>
              </a:schemeClr>
            </a:solidFill>
          </a:ln>
        </p:spPr>
      </p:pic>
      <p:sp>
        <p:nvSpPr>
          <p:cNvPr id="9" name="Content Placeholder 2"/>
          <p:cNvSpPr txBox="1">
            <a:spLocks/>
          </p:cNvSpPr>
          <p:nvPr/>
        </p:nvSpPr>
        <p:spPr bwMode="auto">
          <a:xfrm>
            <a:off x="0" y="4689317"/>
            <a:ext cx="4232321" cy="433567"/>
          </a:xfrm>
          <a:prstGeom prst="rect">
            <a:avLst/>
          </a:prstGeom>
          <a:solidFill>
            <a:schemeClr val="bg1">
              <a:lumMod val="95000"/>
            </a:schemeClr>
          </a:solidFill>
          <a:ln w="9525">
            <a:noFill/>
            <a:miter lim="800000"/>
            <a:headEnd/>
            <a:tailEnd/>
          </a:ln>
        </p:spPr>
        <p:txBody>
          <a:bodyPr vert="horz" wrap="square" lIns="68580" tIns="34290" rIns="68580" bIns="34290" numCol="1" anchor="t" anchorCtr="0" compatLnSpc="1">
            <a:prstTxWarp prst="textNoShape">
              <a:avLst/>
            </a:prstTxWarp>
          </a:bodyPr>
          <a:lstStyle/>
          <a:p>
            <a:pPr marL="257175" indent="-257175" defTabSz="685800" fontAlgn="base">
              <a:spcBef>
                <a:spcPct val="20000"/>
              </a:spcBef>
              <a:spcAft>
                <a:spcPct val="0"/>
              </a:spcAft>
              <a:defRPr/>
            </a:pPr>
            <a:r>
              <a:rPr lang="en-US" sz="1200" kern="0" dirty="0">
                <a:latin typeface="Calibri" panose="020F0502020204030204" pitchFamily="34" charset="0"/>
                <a:cs typeface="Calibri" panose="020F0502020204030204" pitchFamily="34" charset="0"/>
              </a:rPr>
              <a:t>*</a:t>
            </a:r>
            <a:r>
              <a:rPr lang="en-US" sz="900" kern="0" dirty="0" err="1">
                <a:latin typeface="Calibri" panose="020F0502020204030204" pitchFamily="34" charset="0"/>
                <a:cs typeface="Calibri" panose="020F0502020204030204" pitchFamily="34" charset="0"/>
              </a:rPr>
              <a:t>Rao</a:t>
            </a:r>
            <a:r>
              <a:rPr lang="en-US" sz="900" kern="0" dirty="0">
                <a:latin typeface="Calibri" panose="020F0502020204030204" pitchFamily="34" charset="0"/>
                <a:cs typeface="Calibri" panose="020F0502020204030204" pitchFamily="34" charset="0"/>
              </a:rPr>
              <a:t> </a:t>
            </a:r>
            <a:r>
              <a:rPr lang="en-US" sz="900" i="1" kern="0" dirty="0">
                <a:latin typeface="Calibri" panose="020F0502020204030204" pitchFamily="34" charset="0"/>
                <a:cs typeface="Calibri" panose="020F0502020204030204" pitchFamily="34" charset="0"/>
              </a:rPr>
              <a:t>et al</a:t>
            </a:r>
            <a:r>
              <a:rPr lang="en-US" sz="900" kern="0" dirty="0">
                <a:latin typeface="Calibri" panose="020F0502020204030204" pitchFamily="34" charset="0"/>
                <a:cs typeface="Calibri" panose="020F0502020204030204" pitchFamily="34" charset="0"/>
              </a:rPr>
              <a:t>. The Economics of Spam.  </a:t>
            </a:r>
          </a:p>
          <a:p>
            <a:pPr marL="257175" indent="-257175" defTabSz="685800" fontAlgn="base">
              <a:spcBef>
                <a:spcPct val="20000"/>
              </a:spcBef>
              <a:spcAft>
                <a:spcPct val="0"/>
              </a:spcAft>
              <a:defRPr/>
            </a:pPr>
            <a:r>
              <a:rPr lang="en-US" sz="900" kern="0" dirty="0">
                <a:latin typeface="Calibri" panose="020F0502020204030204" pitchFamily="34" charset="0"/>
                <a:cs typeface="Calibri" panose="020F0502020204030204" pitchFamily="34" charset="0"/>
              </a:rPr>
              <a:t>   Journal of Economic Perspectives, Volume 26, Number 3, 2012</a:t>
            </a:r>
          </a:p>
        </p:txBody>
      </p:sp>
      <p:sp>
        <p:nvSpPr>
          <p:cNvPr id="6" name="TextBox 5"/>
          <p:cNvSpPr txBox="1"/>
          <p:nvPr/>
        </p:nvSpPr>
        <p:spPr>
          <a:xfrm>
            <a:off x="5561659" y="2523728"/>
            <a:ext cx="2736647" cy="369332"/>
          </a:xfrm>
          <a:prstGeom prst="rect">
            <a:avLst/>
          </a:prstGeom>
          <a:solidFill>
            <a:schemeClr val="bg1">
              <a:lumMod val="85000"/>
            </a:schemeClr>
          </a:solidFill>
        </p:spPr>
        <p:txBody>
          <a:bodyPr wrap="none" rtlCol="0">
            <a:spAutoFit/>
          </a:bodyPr>
          <a:lstStyle/>
          <a:p>
            <a:r>
              <a:rPr lang="en-US" b="1" dirty="0">
                <a:solidFill>
                  <a:schemeClr val="tx2"/>
                </a:solidFill>
                <a:latin typeface="Arial"/>
                <a:cs typeface="Arial"/>
              </a:rPr>
              <a:t>Illegal online pharmacy</a:t>
            </a:r>
          </a:p>
        </p:txBody>
      </p:sp>
      <p:sp>
        <p:nvSpPr>
          <p:cNvPr id="12" name="TextBox 11"/>
          <p:cNvSpPr txBox="1"/>
          <p:nvPr/>
        </p:nvSpPr>
        <p:spPr>
          <a:xfrm>
            <a:off x="5097063" y="4429433"/>
            <a:ext cx="3711272" cy="369332"/>
          </a:xfrm>
          <a:prstGeom prst="rect">
            <a:avLst/>
          </a:prstGeom>
          <a:solidFill>
            <a:schemeClr val="bg1">
              <a:lumMod val="85000"/>
            </a:schemeClr>
          </a:solidFill>
        </p:spPr>
        <p:txBody>
          <a:bodyPr wrap="none" rtlCol="0">
            <a:spAutoFit/>
          </a:bodyPr>
          <a:lstStyle/>
          <a:p>
            <a:r>
              <a:rPr lang="en-US" b="1" dirty="0">
                <a:solidFill>
                  <a:schemeClr val="tx2"/>
                </a:solidFill>
                <a:latin typeface="Arial"/>
                <a:cs typeface="Arial"/>
              </a:rPr>
              <a:t>Fake website with bogus survey</a:t>
            </a:r>
          </a:p>
        </p:txBody>
      </p:sp>
      <p:pic>
        <p:nvPicPr>
          <p:cNvPr id="7" name="Picture 6" descr="iphone_scam_we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487" y="3126732"/>
            <a:ext cx="1630402" cy="1165272"/>
          </a:xfrm>
          <a:prstGeom prst="rect">
            <a:avLst/>
          </a:prstGeom>
          <a:ln w="25400">
            <a:solidFill>
              <a:schemeClr val="bg1">
                <a:lumMod val="50000"/>
              </a:schemeClr>
            </a:solidFill>
          </a:ln>
        </p:spPr>
      </p:pic>
    </p:spTree>
    <p:extLst>
      <p:ext uri="{BB962C8B-B14F-4D97-AF65-F5344CB8AC3E}">
        <p14:creationId xmlns:p14="http://schemas.microsoft.com/office/powerpoint/2010/main" val="3804193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26368" y="1063229"/>
            <a:ext cx="4202812" cy="3447026"/>
          </a:xfrm>
          <a:prstGeom prst="rect">
            <a:avLst/>
          </a:prstGeom>
        </p:spPr>
      </p:pic>
      <p:pic>
        <p:nvPicPr>
          <p:cNvPr id="3" name="Picture 2"/>
          <p:cNvPicPr>
            <a:picLocks noChangeAspect="1"/>
          </p:cNvPicPr>
          <p:nvPr/>
        </p:nvPicPr>
        <p:blipFill>
          <a:blip r:embed="rId4"/>
          <a:stretch>
            <a:fillRect/>
          </a:stretch>
        </p:blipFill>
        <p:spPr>
          <a:xfrm>
            <a:off x="4039230" y="1337945"/>
            <a:ext cx="3921724" cy="3805555"/>
          </a:xfrm>
          <a:prstGeom prst="rect">
            <a:avLst/>
          </a:prstGeom>
        </p:spPr>
      </p:pic>
      <p:sp>
        <p:nvSpPr>
          <p:cNvPr id="2" name="Title 1">
            <a:extLst>
              <a:ext uri="{FF2B5EF4-FFF2-40B4-BE49-F238E27FC236}">
                <a16:creationId xmlns:a16="http://schemas.microsoft.com/office/drawing/2014/main" id="{20D0CF16-9A41-B047-9D81-BBFCC5655CF1}"/>
              </a:ext>
            </a:extLst>
          </p:cNvPr>
          <p:cNvSpPr>
            <a:spLocks noGrp="1"/>
          </p:cNvSpPr>
          <p:nvPr>
            <p:ph type="title"/>
          </p:nvPr>
        </p:nvSpPr>
        <p:spPr/>
        <p:txBody>
          <a:bodyPr>
            <a:normAutofit/>
          </a:bodyPr>
          <a:lstStyle/>
          <a:p>
            <a:r>
              <a:rPr lang="en-US" dirty="0"/>
              <a:t>Information Scams (“Disinformation”)</a:t>
            </a:r>
          </a:p>
        </p:txBody>
      </p:sp>
    </p:spTree>
    <p:extLst>
      <p:ext uri="{BB962C8B-B14F-4D97-AF65-F5344CB8AC3E}">
        <p14:creationId xmlns:p14="http://schemas.microsoft.com/office/powerpoint/2010/main" val="93831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Three Challenges for the Modern Internet</a:t>
            </a:r>
          </a:p>
        </p:txBody>
      </p:sp>
      <p:sp>
        <p:nvSpPr>
          <p:cNvPr id="5" name="Content Placeholder 4"/>
          <p:cNvSpPr>
            <a:spLocks noGrp="1"/>
          </p:cNvSpPr>
          <p:nvPr>
            <p:ph idx="1"/>
          </p:nvPr>
        </p:nvSpPr>
        <p:spPr/>
        <p:txBody>
          <a:bodyPr/>
          <a:lstStyle/>
          <a:p>
            <a:r>
              <a:rPr lang="en-US" dirty="0">
                <a:solidFill>
                  <a:schemeClr val="tx1">
                    <a:lumMod val="50000"/>
                    <a:lumOff val="50000"/>
                  </a:schemeClr>
                </a:solidFill>
              </a:rPr>
              <a:t>Make it </a:t>
            </a:r>
            <a:r>
              <a:rPr lang="en-US" b="1" dirty="0">
                <a:solidFill>
                  <a:schemeClr val="tx1">
                    <a:lumMod val="50000"/>
                    <a:lumOff val="50000"/>
                  </a:schemeClr>
                </a:solidFill>
              </a:rPr>
              <a:t>usable.</a:t>
            </a:r>
            <a:br>
              <a:rPr lang="en-US" dirty="0">
                <a:solidFill>
                  <a:schemeClr val="tx1">
                    <a:lumMod val="50000"/>
                    <a:lumOff val="50000"/>
                  </a:schemeClr>
                </a:solidFill>
              </a:rPr>
            </a:br>
            <a:endParaRPr lang="en-US" dirty="0">
              <a:solidFill>
                <a:schemeClr val="tx1">
                  <a:lumMod val="50000"/>
                  <a:lumOff val="50000"/>
                </a:schemeClr>
              </a:solidFill>
            </a:endParaRPr>
          </a:p>
          <a:p>
            <a:r>
              <a:rPr lang="en-US" dirty="0">
                <a:solidFill>
                  <a:schemeClr val="tx1">
                    <a:lumMod val="50000"/>
                    <a:lumOff val="50000"/>
                  </a:schemeClr>
                </a:solidFill>
              </a:rPr>
              <a:t>Make it </a:t>
            </a:r>
            <a:r>
              <a:rPr lang="en-US" b="1" dirty="0">
                <a:solidFill>
                  <a:schemeClr val="tx1">
                    <a:lumMod val="50000"/>
                    <a:lumOff val="50000"/>
                  </a:schemeClr>
                </a:solidFill>
              </a:rPr>
              <a:t>trustworthy</a:t>
            </a:r>
            <a:r>
              <a:rPr lang="en-US" b="1" dirty="0">
                <a:solidFill>
                  <a:srgbClr val="FF0000"/>
                </a:solidFill>
              </a:rPr>
              <a:t>.</a:t>
            </a:r>
            <a:br>
              <a:rPr lang="en-US" dirty="0"/>
            </a:br>
            <a:endParaRPr lang="en-US" dirty="0"/>
          </a:p>
          <a:p>
            <a:r>
              <a:rPr lang="en-US" dirty="0"/>
              <a:t>Make it </a:t>
            </a:r>
            <a:r>
              <a:rPr lang="en-US" b="1" dirty="0">
                <a:solidFill>
                  <a:srgbClr val="FF0000"/>
                </a:solidFill>
              </a:rPr>
              <a:t>private.</a:t>
            </a:r>
            <a:endParaRPr lang="en-US" dirty="0"/>
          </a:p>
        </p:txBody>
      </p:sp>
    </p:spTree>
    <p:extLst>
      <p:ext uri="{BB962C8B-B14F-4D97-AF65-F5344CB8AC3E}">
        <p14:creationId xmlns:p14="http://schemas.microsoft.com/office/powerpoint/2010/main" val="4009144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A7BCD9-6D7F-7D41-8656-D7E0A880AC5A}"/>
              </a:ext>
            </a:extLst>
          </p:cNvPr>
          <p:cNvPicPr>
            <a:picLocks noChangeAspect="1"/>
          </p:cNvPicPr>
          <p:nvPr/>
        </p:nvPicPr>
        <p:blipFill>
          <a:blip r:embed="rId3"/>
          <a:stretch>
            <a:fillRect/>
          </a:stretch>
        </p:blipFill>
        <p:spPr>
          <a:xfrm>
            <a:off x="37703" y="0"/>
            <a:ext cx="9068594" cy="5143500"/>
          </a:xfrm>
          <a:prstGeom prst="rect">
            <a:avLst/>
          </a:prstGeom>
        </p:spPr>
      </p:pic>
    </p:spTree>
    <p:extLst>
      <p:ext uri="{BB962C8B-B14F-4D97-AF65-F5344CB8AC3E}">
        <p14:creationId xmlns:p14="http://schemas.microsoft.com/office/powerpoint/2010/main" val="82116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18992C-B9AF-2F49-8B31-EC7F489F3004}" type="slidenum">
              <a:rPr lang="en-US" smtClean="0"/>
              <a:t>17</a:t>
            </a:fld>
            <a:endParaRPr lang="en-US"/>
          </a:p>
        </p:txBody>
      </p:sp>
      <p:pic>
        <p:nvPicPr>
          <p:cNvPr id="2" name="Picture 1">
            <a:extLst>
              <a:ext uri="{FF2B5EF4-FFF2-40B4-BE49-F238E27FC236}">
                <a16:creationId xmlns:a16="http://schemas.microsoft.com/office/drawing/2014/main" id="{53D87942-1C35-6E4C-AAC2-CAAD7F2045EA}"/>
              </a:ext>
            </a:extLst>
          </p:cNvPr>
          <p:cNvPicPr>
            <a:picLocks noChangeAspect="1"/>
          </p:cNvPicPr>
          <p:nvPr/>
        </p:nvPicPr>
        <p:blipFill>
          <a:blip r:embed="rId3"/>
          <a:stretch>
            <a:fillRect/>
          </a:stretch>
        </p:blipFill>
        <p:spPr>
          <a:xfrm>
            <a:off x="578837" y="2854054"/>
            <a:ext cx="2815768" cy="2187053"/>
          </a:xfrm>
          <a:prstGeom prst="rect">
            <a:avLst/>
          </a:prstGeom>
        </p:spPr>
      </p:pic>
      <p:pic>
        <p:nvPicPr>
          <p:cNvPr id="3" name="Picture 2">
            <a:extLst>
              <a:ext uri="{FF2B5EF4-FFF2-40B4-BE49-F238E27FC236}">
                <a16:creationId xmlns:a16="http://schemas.microsoft.com/office/drawing/2014/main" id="{5788BF13-612D-8142-9B87-E9E8DA1EF9BF}"/>
              </a:ext>
            </a:extLst>
          </p:cNvPr>
          <p:cNvPicPr>
            <a:picLocks noChangeAspect="1"/>
          </p:cNvPicPr>
          <p:nvPr/>
        </p:nvPicPr>
        <p:blipFill>
          <a:blip r:embed="rId4"/>
          <a:stretch>
            <a:fillRect/>
          </a:stretch>
        </p:blipFill>
        <p:spPr>
          <a:xfrm>
            <a:off x="4805082" y="3187573"/>
            <a:ext cx="3881718" cy="1185334"/>
          </a:xfrm>
          <a:prstGeom prst="rect">
            <a:avLst/>
          </a:prstGeom>
        </p:spPr>
      </p:pic>
      <p:pic>
        <p:nvPicPr>
          <p:cNvPr id="8" name="Picture 7">
            <a:extLst>
              <a:ext uri="{FF2B5EF4-FFF2-40B4-BE49-F238E27FC236}">
                <a16:creationId xmlns:a16="http://schemas.microsoft.com/office/drawing/2014/main" id="{804E6CAF-E1CF-394A-8654-03E4D1E141FA}"/>
              </a:ext>
            </a:extLst>
          </p:cNvPr>
          <p:cNvPicPr>
            <a:picLocks noChangeAspect="1"/>
          </p:cNvPicPr>
          <p:nvPr/>
        </p:nvPicPr>
        <p:blipFill>
          <a:blip r:embed="rId5"/>
          <a:stretch>
            <a:fillRect/>
          </a:stretch>
        </p:blipFill>
        <p:spPr>
          <a:xfrm>
            <a:off x="225239" y="454187"/>
            <a:ext cx="3656480" cy="2285300"/>
          </a:xfrm>
          <a:prstGeom prst="rect">
            <a:avLst/>
          </a:prstGeom>
        </p:spPr>
      </p:pic>
      <p:pic>
        <p:nvPicPr>
          <p:cNvPr id="11" name="Picture 10">
            <a:extLst>
              <a:ext uri="{FF2B5EF4-FFF2-40B4-BE49-F238E27FC236}">
                <a16:creationId xmlns:a16="http://schemas.microsoft.com/office/drawing/2014/main" id="{6F174CBA-2867-424A-A9D3-6C23AA2D30FD}"/>
              </a:ext>
            </a:extLst>
          </p:cNvPr>
          <p:cNvPicPr>
            <a:picLocks noChangeAspect="1"/>
          </p:cNvPicPr>
          <p:nvPr/>
        </p:nvPicPr>
        <p:blipFill>
          <a:blip r:embed="rId6"/>
          <a:stretch>
            <a:fillRect/>
          </a:stretch>
        </p:blipFill>
        <p:spPr>
          <a:xfrm>
            <a:off x="143436" y="-15996"/>
            <a:ext cx="2447365" cy="509868"/>
          </a:xfrm>
          <a:prstGeom prst="rect">
            <a:avLst/>
          </a:prstGeom>
        </p:spPr>
      </p:pic>
      <p:cxnSp>
        <p:nvCxnSpPr>
          <p:cNvPr id="13" name="Straight Arrow Connector 12">
            <a:extLst>
              <a:ext uri="{FF2B5EF4-FFF2-40B4-BE49-F238E27FC236}">
                <a16:creationId xmlns:a16="http://schemas.microsoft.com/office/drawing/2014/main" id="{0E6A229F-209D-4246-AE64-4A362D71502E}"/>
              </a:ext>
            </a:extLst>
          </p:cNvPr>
          <p:cNvCxnSpPr/>
          <p:nvPr/>
        </p:nvCxnSpPr>
        <p:spPr>
          <a:xfrm flipH="1">
            <a:off x="999756" y="1103284"/>
            <a:ext cx="1157008" cy="259977"/>
          </a:xfrm>
          <a:prstGeom prst="straightConnector1">
            <a:avLst/>
          </a:prstGeom>
          <a:ln w="444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96095F70-C521-FF4F-A9F7-728AB2EE8DA5}"/>
              </a:ext>
            </a:extLst>
          </p:cNvPr>
          <p:cNvGrpSpPr/>
          <p:nvPr/>
        </p:nvGrpSpPr>
        <p:grpSpPr>
          <a:xfrm>
            <a:off x="4258621" y="294939"/>
            <a:ext cx="4885379" cy="2603795"/>
            <a:chOff x="4258621" y="294939"/>
            <a:chExt cx="4885379" cy="2603795"/>
          </a:xfrm>
        </p:grpSpPr>
        <p:grpSp>
          <p:nvGrpSpPr>
            <p:cNvPr id="10" name="Group 9"/>
            <p:cNvGrpSpPr/>
            <p:nvPr/>
          </p:nvGrpSpPr>
          <p:grpSpPr>
            <a:xfrm>
              <a:off x="4510955" y="294939"/>
              <a:ext cx="4633045" cy="2603795"/>
              <a:chOff x="1212428" y="841182"/>
              <a:chExt cx="7931572" cy="4199926"/>
            </a:xfrm>
          </p:grpSpPr>
          <p:pic>
            <p:nvPicPr>
              <p:cNvPr id="6" name="Picture 5"/>
              <p:cNvPicPr>
                <a:picLocks noChangeAspect="1"/>
              </p:cNvPicPr>
              <p:nvPr/>
            </p:nvPicPr>
            <p:blipFill>
              <a:blip r:embed="rId7"/>
              <a:stretch>
                <a:fillRect/>
              </a:stretch>
            </p:blipFill>
            <p:spPr>
              <a:xfrm>
                <a:off x="2338763" y="2063750"/>
                <a:ext cx="6743768" cy="2977358"/>
              </a:xfrm>
              <a:prstGeom prst="rect">
                <a:avLst/>
              </a:prstGeom>
            </p:spPr>
          </p:pic>
          <p:pic>
            <p:nvPicPr>
              <p:cNvPr id="7" name="Picture 6"/>
              <p:cNvPicPr>
                <a:picLocks noChangeAspect="1"/>
              </p:cNvPicPr>
              <p:nvPr/>
            </p:nvPicPr>
            <p:blipFill>
              <a:blip r:embed="rId8"/>
              <a:stretch>
                <a:fillRect/>
              </a:stretch>
            </p:blipFill>
            <p:spPr>
              <a:xfrm>
                <a:off x="1212428" y="841182"/>
                <a:ext cx="2997199" cy="487409"/>
              </a:xfrm>
              <a:prstGeom prst="rect">
                <a:avLst/>
              </a:prstGeom>
            </p:spPr>
          </p:pic>
          <p:pic>
            <p:nvPicPr>
              <p:cNvPr id="5" name="Picture 4"/>
              <p:cNvPicPr>
                <a:picLocks noChangeAspect="1"/>
              </p:cNvPicPr>
              <p:nvPr/>
            </p:nvPicPr>
            <p:blipFill>
              <a:blip r:embed="rId9"/>
              <a:stretch>
                <a:fillRect/>
              </a:stretch>
            </p:blipFill>
            <p:spPr>
              <a:xfrm>
                <a:off x="1763461" y="1212922"/>
                <a:ext cx="7380539" cy="1351465"/>
              </a:xfrm>
              <a:prstGeom prst="rect">
                <a:avLst/>
              </a:prstGeom>
            </p:spPr>
          </p:pic>
        </p:grpSp>
        <p:pic>
          <p:nvPicPr>
            <p:cNvPr id="9" name="Picture 8"/>
            <p:cNvPicPr>
              <a:picLocks noChangeAspect="1"/>
            </p:cNvPicPr>
            <p:nvPr/>
          </p:nvPicPr>
          <p:blipFill>
            <a:blip r:embed="rId10"/>
            <a:stretch>
              <a:fillRect/>
            </a:stretch>
          </p:blipFill>
          <p:spPr>
            <a:xfrm>
              <a:off x="4258621" y="1500882"/>
              <a:ext cx="1003662" cy="807598"/>
            </a:xfrm>
            <a:prstGeom prst="rect">
              <a:avLst/>
            </a:prstGeom>
          </p:spPr>
        </p:pic>
      </p:grpSp>
      <p:pic>
        <p:nvPicPr>
          <p:cNvPr id="14" name="Picture 13">
            <a:extLst>
              <a:ext uri="{FF2B5EF4-FFF2-40B4-BE49-F238E27FC236}">
                <a16:creationId xmlns:a16="http://schemas.microsoft.com/office/drawing/2014/main" id="{CFF684D7-54E7-2B42-B5D3-1F78B43A4AB3}"/>
              </a:ext>
            </a:extLst>
          </p:cNvPr>
          <p:cNvPicPr>
            <a:picLocks noChangeAspect="1"/>
          </p:cNvPicPr>
          <p:nvPr/>
        </p:nvPicPr>
        <p:blipFill>
          <a:blip r:embed="rId11"/>
          <a:stretch>
            <a:fillRect/>
          </a:stretch>
        </p:blipFill>
        <p:spPr>
          <a:xfrm>
            <a:off x="0" y="1480598"/>
            <a:ext cx="7469864" cy="1084617"/>
          </a:xfrm>
          <a:prstGeom prst="rect">
            <a:avLst/>
          </a:prstGeom>
        </p:spPr>
      </p:pic>
      <p:pic>
        <p:nvPicPr>
          <p:cNvPr id="15" name="Picture 14">
            <a:extLst>
              <a:ext uri="{FF2B5EF4-FFF2-40B4-BE49-F238E27FC236}">
                <a16:creationId xmlns:a16="http://schemas.microsoft.com/office/drawing/2014/main" id="{A948AC29-B0F0-A94F-9AAC-ACFE1D5C8F5A}"/>
              </a:ext>
            </a:extLst>
          </p:cNvPr>
          <p:cNvPicPr>
            <a:picLocks noChangeAspect="1"/>
          </p:cNvPicPr>
          <p:nvPr/>
        </p:nvPicPr>
        <p:blipFill>
          <a:blip r:embed="rId12"/>
          <a:stretch>
            <a:fillRect/>
          </a:stretch>
        </p:blipFill>
        <p:spPr>
          <a:xfrm>
            <a:off x="1758157" y="2793781"/>
            <a:ext cx="6821441" cy="998617"/>
          </a:xfrm>
          <a:prstGeom prst="rect">
            <a:avLst/>
          </a:prstGeom>
        </p:spPr>
      </p:pic>
    </p:spTree>
    <p:extLst>
      <p:ext uri="{BB962C8B-B14F-4D97-AF65-F5344CB8AC3E}">
        <p14:creationId xmlns:p14="http://schemas.microsoft.com/office/powerpoint/2010/main" val="22233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80525_1624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34710" y="2730003"/>
            <a:ext cx="2758282" cy="2068712"/>
          </a:xfrm>
          <a:prstGeom prst="rect">
            <a:avLst/>
          </a:prstGeom>
        </p:spPr>
      </p:pic>
      <p:pic>
        <p:nvPicPr>
          <p:cNvPr id="5" name="Picture 4">
            <a:extLst>
              <a:ext uri="{FF2B5EF4-FFF2-40B4-BE49-F238E27FC236}">
                <a16:creationId xmlns:a16="http://schemas.microsoft.com/office/drawing/2014/main" id="{16A1C83B-D980-BA45-A403-7899DFB27F21}"/>
              </a:ext>
            </a:extLst>
          </p:cNvPr>
          <p:cNvPicPr>
            <a:picLocks noChangeAspect="1"/>
          </p:cNvPicPr>
          <p:nvPr/>
        </p:nvPicPr>
        <p:blipFill>
          <a:blip r:embed="rId4"/>
          <a:stretch>
            <a:fillRect/>
          </a:stretch>
        </p:blipFill>
        <p:spPr>
          <a:xfrm rot="10800000">
            <a:off x="3571422" y="55674"/>
            <a:ext cx="4971351" cy="2416629"/>
          </a:xfrm>
          <a:prstGeom prst="rect">
            <a:avLst/>
          </a:prstGeom>
        </p:spPr>
      </p:pic>
      <p:pic>
        <p:nvPicPr>
          <p:cNvPr id="6" name="Picture 5">
            <a:extLst>
              <a:ext uri="{FF2B5EF4-FFF2-40B4-BE49-F238E27FC236}">
                <a16:creationId xmlns:a16="http://schemas.microsoft.com/office/drawing/2014/main" id="{ECDF2349-C9F0-F549-B2CD-1C4A61CA4EA4}"/>
              </a:ext>
            </a:extLst>
          </p:cNvPr>
          <p:cNvPicPr>
            <a:picLocks noChangeAspect="1"/>
          </p:cNvPicPr>
          <p:nvPr/>
        </p:nvPicPr>
        <p:blipFill>
          <a:blip r:embed="rId5"/>
          <a:stretch>
            <a:fillRect/>
          </a:stretch>
        </p:blipFill>
        <p:spPr>
          <a:xfrm>
            <a:off x="539101" y="0"/>
            <a:ext cx="2349500" cy="2330450"/>
          </a:xfrm>
          <a:prstGeom prst="rect">
            <a:avLst/>
          </a:prstGeom>
        </p:spPr>
      </p:pic>
      <p:pic>
        <p:nvPicPr>
          <p:cNvPr id="8" name="Picture 7">
            <a:extLst>
              <a:ext uri="{FF2B5EF4-FFF2-40B4-BE49-F238E27FC236}">
                <a16:creationId xmlns:a16="http://schemas.microsoft.com/office/drawing/2014/main" id="{545CE2D1-6E7D-6D41-831D-F7601EE6969C}"/>
              </a:ext>
            </a:extLst>
          </p:cNvPr>
          <p:cNvPicPr>
            <a:picLocks noChangeAspect="1"/>
          </p:cNvPicPr>
          <p:nvPr/>
        </p:nvPicPr>
        <p:blipFill>
          <a:blip r:embed="rId6"/>
          <a:stretch>
            <a:fillRect/>
          </a:stretch>
        </p:blipFill>
        <p:spPr>
          <a:xfrm rot="10800000">
            <a:off x="4448629" y="2565569"/>
            <a:ext cx="3429000" cy="2571750"/>
          </a:xfrm>
          <a:prstGeom prst="rect">
            <a:avLst/>
          </a:prstGeom>
        </p:spPr>
      </p:pic>
      <p:sp>
        <p:nvSpPr>
          <p:cNvPr id="9" name="Title 8">
            <a:extLst>
              <a:ext uri="{FF2B5EF4-FFF2-40B4-BE49-F238E27FC236}">
                <a16:creationId xmlns:a16="http://schemas.microsoft.com/office/drawing/2014/main" id="{E34FDFB4-1CEB-F848-B25C-2AC41EC64273}"/>
              </a:ext>
            </a:extLst>
          </p:cNvPr>
          <p:cNvSpPr>
            <a:spLocks noGrp="1"/>
          </p:cNvSpPr>
          <p:nvPr>
            <p:ph type="title"/>
          </p:nvPr>
        </p:nvSpPr>
        <p:spPr>
          <a:xfrm>
            <a:off x="728268" y="2069368"/>
            <a:ext cx="7736237" cy="615431"/>
          </a:xfrm>
          <a:solidFill>
            <a:schemeClr val="bg1">
              <a:lumMod val="85000"/>
            </a:schemeClr>
          </a:solidFill>
        </p:spPr>
        <p:txBody>
          <a:bodyPr>
            <a:normAutofit/>
          </a:bodyPr>
          <a:lstStyle/>
          <a:p>
            <a:pPr algn="ctr"/>
            <a:r>
              <a:rPr lang="en-US" dirty="0"/>
              <a:t>The “Smart Home”…</a:t>
            </a:r>
          </a:p>
        </p:txBody>
      </p:sp>
    </p:spTree>
    <p:extLst>
      <p:ext uri="{BB962C8B-B14F-4D97-AF65-F5344CB8AC3E}">
        <p14:creationId xmlns:p14="http://schemas.microsoft.com/office/powerpoint/2010/main" val="358009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itle 4"/>
          <p:cNvSpPr>
            <a:spLocks noGrp="1"/>
          </p:cNvSpPr>
          <p:nvPr>
            <p:ph type="title"/>
          </p:nvPr>
        </p:nvSpPr>
        <p:spPr/>
        <p:txBody>
          <a:bodyPr>
            <a:normAutofit/>
          </a:bodyPr>
          <a:lstStyle/>
          <a:p>
            <a:r>
              <a:rPr lang="en-US" dirty="0">
                <a:latin typeface="Arial" charset="0"/>
              </a:rPr>
              <a:t>Network: Evolving, Not Fixed in Stone!</a:t>
            </a:r>
          </a:p>
        </p:txBody>
      </p:sp>
      <p:sp>
        <p:nvSpPr>
          <p:cNvPr id="88066" name="Slide Number Placeholder 2"/>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800">
                <a:solidFill>
                  <a:schemeClr val="tx1"/>
                </a:solidFill>
                <a:latin typeface="Arial" charset="0"/>
                <a:ea typeface="ＭＳ Ｐゴシック" charset="0"/>
                <a:cs typeface="ＭＳ Ｐゴシック" charset="0"/>
              </a:defRPr>
            </a:lvl1pPr>
            <a:lvl2pPr marL="557213" indent="-214313" eaLnBrk="0" hangingPunct="0">
              <a:defRPr sz="1800">
                <a:solidFill>
                  <a:schemeClr val="tx1"/>
                </a:solidFill>
                <a:latin typeface="Arial" charset="0"/>
                <a:ea typeface="ＭＳ Ｐゴシック" charset="0"/>
              </a:defRPr>
            </a:lvl2pPr>
            <a:lvl3pPr marL="857250" indent="-171450" eaLnBrk="0" hangingPunct="0">
              <a:defRPr sz="1800">
                <a:solidFill>
                  <a:schemeClr val="tx1"/>
                </a:solidFill>
                <a:latin typeface="Arial" charset="0"/>
                <a:ea typeface="ＭＳ Ｐゴシック" charset="0"/>
              </a:defRPr>
            </a:lvl3pPr>
            <a:lvl4pPr marL="1200150" indent="-171450" eaLnBrk="0" hangingPunct="0">
              <a:defRPr sz="1800">
                <a:solidFill>
                  <a:schemeClr val="tx1"/>
                </a:solidFill>
                <a:latin typeface="Arial" charset="0"/>
                <a:ea typeface="ＭＳ Ｐゴシック" charset="0"/>
              </a:defRPr>
            </a:lvl4pPr>
            <a:lvl5pPr marL="1543050" indent="-171450" eaLnBrk="0" hangingPunct="0">
              <a:defRPr sz="1800">
                <a:solidFill>
                  <a:schemeClr val="tx1"/>
                </a:solidFill>
                <a:latin typeface="Arial" charset="0"/>
                <a:ea typeface="ＭＳ Ｐゴシック" charset="0"/>
              </a:defRPr>
            </a:lvl5pPr>
            <a:lvl6pPr marL="1885950" indent="-171450" eaLnBrk="0" fontAlgn="base" hangingPunct="0">
              <a:spcBef>
                <a:spcPct val="0"/>
              </a:spcBef>
              <a:spcAft>
                <a:spcPct val="0"/>
              </a:spcAft>
              <a:defRPr sz="1800">
                <a:solidFill>
                  <a:schemeClr val="tx1"/>
                </a:solidFill>
                <a:latin typeface="Arial" charset="0"/>
                <a:ea typeface="ＭＳ Ｐゴシック" charset="0"/>
              </a:defRPr>
            </a:lvl6pPr>
            <a:lvl7pPr marL="2228850" indent="-171450" eaLnBrk="0" fontAlgn="base" hangingPunct="0">
              <a:spcBef>
                <a:spcPct val="0"/>
              </a:spcBef>
              <a:spcAft>
                <a:spcPct val="0"/>
              </a:spcAft>
              <a:defRPr sz="1800">
                <a:solidFill>
                  <a:schemeClr val="tx1"/>
                </a:solidFill>
                <a:latin typeface="Arial" charset="0"/>
                <a:ea typeface="ＭＳ Ｐゴシック" charset="0"/>
              </a:defRPr>
            </a:lvl7pPr>
            <a:lvl8pPr marL="2571750" indent="-171450" eaLnBrk="0" fontAlgn="base" hangingPunct="0">
              <a:spcBef>
                <a:spcPct val="0"/>
              </a:spcBef>
              <a:spcAft>
                <a:spcPct val="0"/>
              </a:spcAft>
              <a:defRPr sz="1800">
                <a:solidFill>
                  <a:schemeClr val="tx1"/>
                </a:solidFill>
                <a:latin typeface="Arial" charset="0"/>
                <a:ea typeface="ＭＳ Ｐゴシック" charset="0"/>
              </a:defRPr>
            </a:lvl8pPr>
            <a:lvl9pPr marL="2914650" indent="-171450" eaLnBrk="0" fontAlgn="base" hangingPunct="0">
              <a:spcBef>
                <a:spcPct val="0"/>
              </a:spcBef>
              <a:spcAft>
                <a:spcPct val="0"/>
              </a:spcAft>
              <a:defRPr sz="1800">
                <a:solidFill>
                  <a:schemeClr val="tx1"/>
                </a:solidFill>
                <a:latin typeface="Arial" charset="0"/>
                <a:ea typeface="ＭＳ Ｐゴシック" charset="0"/>
              </a:defRPr>
            </a:lvl9pPr>
          </a:lstStyle>
          <a:p>
            <a:pPr eaLnBrk="1" hangingPunct="1"/>
            <a:fld id="{8C81768F-8E15-A648-A30E-8D53AE3B2D8D}" type="slidenum">
              <a:rPr lang="en-US" sz="1050"/>
              <a:pPr eaLnBrk="1" hangingPunct="1"/>
              <a:t>19</a:t>
            </a:fld>
            <a:endParaRPr lang="en-US" sz="1050"/>
          </a:p>
        </p:txBody>
      </p:sp>
      <p:sp>
        <p:nvSpPr>
          <p:cNvPr id="4" name="TextBox 3"/>
          <p:cNvSpPr txBox="1">
            <a:spLocks noChangeArrowheads="1"/>
          </p:cNvSpPr>
          <p:nvPr/>
        </p:nvSpPr>
        <p:spPr bwMode="auto">
          <a:xfrm>
            <a:off x="1472804" y="1434704"/>
            <a:ext cx="6286500" cy="3323987"/>
          </a:xfrm>
          <a:prstGeom prst="rect">
            <a:avLst/>
          </a:prstGeom>
          <a:noFill/>
          <a:ln w="9525">
            <a:noFill/>
            <a:miter lim="800000"/>
            <a:headEnd/>
            <a:tailEnd/>
          </a:ln>
        </p:spPr>
        <p:txBody>
          <a:bodyPr>
            <a:spAutoFit/>
          </a:bodyPr>
          <a:lstStyle/>
          <a:p>
            <a:pPr>
              <a:defRPr/>
            </a:pPr>
            <a:r>
              <a:rPr lang="en-US" sz="2100" dirty="0"/>
              <a:t>“There is a tendency in our field to </a:t>
            </a:r>
            <a:r>
              <a:rPr lang="en-US" sz="2100" b="1" dirty="0">
                <a:solidFill>
                  <a:srgbClr val="000090"/>
                </a:solidFill>
              </a:rPr>
              <a:t>believe that everything we currently use is a paragon of engineering, rather than a snapshot of our understanding at the time</a:t>
            </a:r>
            <a:r>
              <a:rPr lang="en-US" sz="2100" dirty="0"/>
              <a:t>.  We build great myths of spin about how what we have done is the only way to do it to the point that our universities now teach the flaws to students (and professors and textbook authors) who don't know better.” 	</a:t>
            </a:r>
          </a:p>
          <a:p>
            <a:pPr>
              <a:defRPr/>
            </a:pPr>
            <a:r>
              <a:rPr lang="en-US" sz="2100" dirty="0"/>
              <a:t>													-- John Day</a:t>
            </a:r>
          </a:p>
        </p:txBody>
      </p:sp>
    </p:spTree>
    <p:extLst>
      <p:ext uri="{BB962C8B-B14F-4D97-AF65-F5344CB8AC3E}">
        <p14:creationId xmlns:p14="http://schemas.microsoft.com/office/powerpoint/2010/main" val="2750998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5B1A16-D604-564D-915B-A5D69A006D9E}"/>
              </a:ext>
            </a:extLst>
          </p:cNvPr>
          <p:cNvPicPr>
            <a:picLocks noChangeAspect="1"/>
          </p:cNvPicPr>
          <p:nvPr/>
        </p:nvPicPr>
        <p:blipFill>
          <a:blip r:embed="rId3"/>
          <a:stretch>
            <a:fillRect/>
          </a:stretch>
        </p:blipFill>
        <p:spPr>
          <a:xfrm>
            <a:off x="0" y="0"/>
            <a:ext cx="6701752" cy="5143500"/>
          </a:xfrm>
          <a:prstGeom prst="rect">
            <a:avLst/>
          </a:prstGeom>
        </p:spPr>
      </p:pic>
      <p:pic>
        <p:nvPicPr>
          <p:cNvPr id="2" name="Picture 1">
            <a:extLst>
              <a:ext uri="{FF2B5EF4-FFF2-40B4-BE49-F238E27FC236}">
                <a16:creationId xmlns:a16="http://schemas.microsoft.com/office/drawing/2014/main" id="{ECA49A6D-9DED-024A-855E-E32078D6C7BB}"/>
              </a:ext>
            </a:extLst>
          </p:cNvPr>
          <p:cNvPicPr>
            <a:picLocks noChangeAspect="1"/>
          </p:cNvPicPr>
          <p:nvPr/>
        </p:nvPicPr>
        <p:blipFill>
          <a:blip r:embed="rId4"/>
          <a:stretch>
            <a:fillRect/>
          </a:stretch>
        </p:blipFill>
        <p:spPr>
          <a:xfrm>
            <a:off x="4195668" y="1223507"/>
            <a:ext cx="4948332" cy="3919993"/>
          </a:xfrm>
          <a:prstGeom prst="rect">
            <a:avLst/>
          </a:prstGeom>
        </p:spPr>
      </p:pic>
      <p:pic>
        <p:nvPicPr>
          <p:cNvPr id="4" name="Picture 3">
            <a:extLst>
              <a:ext uri="{FF2B5EF4-FFF2-40B4-BE49-F238E27FC236}">
                <a16:creationId xmlns:a16="http://schemas.microsoft.com/office/drawing/2014/main" id="{E2503F97-C287-3A43-8064-8B0D3D9CBC99}"/>
              </a:ext>
            </a:extLst>
          </p:cNvPr>
          <p:cNvPicPr>
            <a:picLocks noChangeAspect="1"/>
          </p:cNvPicPr>
          <p:nvPr/>
        </p:nvPicPr>
        <p:blipFill>
          <a:blip r:embed="rId5"/>
          <a:stretch>
            <a:fillRect/>
          </a:stretch>
        </p:blipFill>
        <p:spPr>
          <a:xfrm>
            <a:off x="0" y="0"/>
            <a:ext cx="3634218" cy="2982097"/>
          </a:xfrm>
          <a:prstGeom prst="rect">
            <a:avLst/>
          </a:prstGeom>
        </p:spPr>
      </p:pic>
      <p:sp>
        <p:nvSpPr>
          <p:cNvPr id="6" name="TextBox 5">
            <a:extLst>
              <a:ext uri="{FF2B5EF4-FFF2-40B4-BE49-F238E27FC236}">
                <a16:creationId xmlns:a16="http://schemas.microsoft.com/office/drawing/2014/main" id="{836959CA-17CC-CE40-89B3-D870EDBD1198}"/>
              </a:ext>
            </a:extLst>
          </p:cNvPr>
          <p:cNvSpPr txBox="1"/>
          <p:nvPr/>
        </p:nvSpPr>
        <p:spPr>
          <a:xfrm>
            <a:off x="444843" y="2924432"/>
            <a:ext cx="2463114" cy="369332"/>
          </a:xfrm>
          <a:prstGeom prst="rect">
            <a:avLst/>
          </a:prstGeom>
          <a:solidFill>
            <a:schemeClr val="bg1">
              <a:lumMod val="85000"/>
            </a:schemeClr>
          </a:solidFill>
        </p:spPr>
        <p:txBody>
          <a:bodyPr wrap="square" rtlCol="0">
            <a:spAutoFit/>
          </a:bodyPr>
          <a:lstStyle/>
          <a:p>
            <a:pPr algn="ctr"/>
            <a:r>
              <a:rPr lang="en-US" dirty="0"/>
              <a:t>July 20, 1969</a:t>
            </a:r>
          </a:p>
        </p:txBody>
      </p:sp>
      <p:sp>
        <p:nvSpPr>
          <p:cNvPr id="7" name="TextBox 6">
            <a:extLst>
              <a:ext uri="{FF2B5EF4-FFF2-40B4-BE49-F238E27FC236}">
                <a16:creationId xmlns:a16="http://schemas.microsoft.com/office/drawing/2014/main" id="{CC37F2A5-04CE-DD4B-8604-922DCA08ADFE}"/>
              </a:ext>
            </a:extLst>
          </p:cNvPr>
          <p:cNvSpPr txBox="1"/>
          <p:nvPr/>
        </p:nvSpPr>
        <p:spPr>
          <a:xfrm>
            <a:off x="5376989" y="854175"/>
            <a:ext cx="2858530" cy="369332"/>
          </a:xfrm>
          <a:prstGeom prst="rect">
            <a:avLst/>
          </a:prstGeom>
          <a:solidFill>
            <a:schemeClr val="bg1">
              <a:lumMod val="85000"/>
            </a:schemeClr>
          </a:solidFill>
        </p:spPr>
        <p:txBody>
          <a:bodyPr wrap="square" rtlCol="0">
            <a:spAutoFit/>
          </a:bodyPr>
          <a:lstStyle/>
          <a:p>
            <a:pPr algn="ctr"/>
            <a:r>
              <a:rPr lang="en-US" dirty="0"/>
              <a:t>October 29, 1969</a:t>
            </a:r>
          </a:p>
        </p:txBody>
      </p:sp>
    </p:spTree>
    <p:extLst>
      <p:ext uri="{BB962C8B-B14F-4D97-AF65-F5344CB8AC3E}">
        <p14:creationId xmlns:p14="http://schemas.microsoft.com/office/powerpoint/2010/main" val="53643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932" y="1803479"/>
            <a:ext cx="6572250" cy="857250"/>
          </a:xfrm>
        </p:spPr>
        <p:txBody>
          <a:bodyPr/>
          <a:lstStyle/>
          <a:p>
            <a:pPr algn="ctr"/>
            <a:r>
              <a:rPr lang="en-US" dirty="0"/>
              <a:t>What is the Internet?</a:t>
            </a:r>
          </a:p>
        </p:txBody>
      </p:sp>
      <p:sp>
        <p:nvSpPr>
          <p:cNvPr id="3" name="Slide Number Placeholder 2"/>
          <p:cNvSpPr>
            <a:spLocks noGrp="1"/>
          </p:cNvSpPr>
          <p:nvPr>
            <p:ph type="sldNum" sz="quarter" idx="12"/>
          </p:nvPr>
        </p:nvSpPr>
        <p:spPr/>
        <p:txBody>
          <a:bodyPr/>
          <a:lstStyle/>
          <a:p>
            <a:pPr>
              <a:defRPr/>
            </a:pPr>
            <a:fld id="{C70E5895-2AD1-C943-8B3B-0B7ECCD297F2}" type="slidenum">
              <a:rPr lang="en-US" smtClean="0"/>
              <a:pPr>
                <a:defRPr/>
              </a:pPr>
              <a:t>3</a:t>
            </a:fld>
            <a:endParaRPr lang="en-US"/>
          </a:p>
        </p:txBody>
      </p:sp>
    </p:spTree>
    <p:extLst>
      <p:ext uri="{BB962C8B-B14F-4D97-AF65-F5344CB8AC3E}">
        <p14:creationId xmlns:p14="http://schemas.microsoft.com/office/powerpoint/2010/main" val="2526365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C70E5895-2AD1-C943-8B3B-0B7ECCD297F2}" type="slidenum">
              <a:rPr lang="en-US" smtClean="0"/>
              <a:pPr>
                <a:defRPr/>
              </a:pPr>
              <a:t>4</a:t>
            </a:fld>
            <a:endParaRPr lang="en-US"/>
          </a:p>
        </p:txBody>
      </p:sp>
      <p:pic>
        <p:nvPicPr>
          <p:cNvPr id="4" name="Picture 3"/>
          <p:cNvPicPr>
            <a:picLocks noChangeAspect="1"/>
          </p:cNvPicPr>
          <p:nvPr/>
        </p:nvPicPr>
        <p:blipFill>
          <a:blip r:embed="rId2"/>
          <a:stretch>
            <a:fillRect/>
          </a:stretch>
        </p:blipFill>
        <p:spPr>
          <a:xfrm>
            <a:off x="4935002" y="477125"/>
            <a:ext cx="2590752" cy="962934"/>
          </a:xfrm>
          <a:prstGeom prst="rect">
            <a:avLst/>
          </a:prstGeom>
        </p:spPr>
      </p:pic>
      <p:pic>
        <p:nvPicPr>
          <p:cNvPr id="5" name="Picture 4"/>
          <p:cNvPicPr>
            <a:picLocks noChangeAspect="1"/>
          </p:cNvPicPr>
          <p:nvPr/>
        </p:nvPicPr>
        <p:blipFill>
          <a:blip r:embed="rId3"/>
          <a:stretch>
            <a:fillRect/>
          </a:stretch>
        </p:blipFill>
        <p:spPr>
          <a:xfrm>
            <a:off x="3959879" y="1133833"/>
            <a:ext cx="2770533" cy="823025"/>
          </a:xfrm>
          <a:prstGeom prst="rect">
            <a:avLst/>
          </a:prstGeom>
        </p:spPr>
      </p:pic>
      <p:pic>
        <p:nvPicPr>
          <p:cNvPr id="6" name="Picture 5"/>
          <p:cNvPicPr>
            <a:picLocks noChangeAspect="1"/>
          </p:cNvPicPr>
          <p:nvPr/>
        </p:nvPicPr>
        <p:blipFill>
          <a:blip r:embed="rId4"/>
          <a:stretch>
            <a:fillRect/>
          </a:stretch>
        </p:blipFill>
        <p:spPr>
          <a:xfrm>
            <a:off x="5609381" y="1866108"/>
            <a:ext cx="1963838" cy="961125"/>
          </a:xfrm>
          <a:prstGeom prst="rect">
            <a:avLst/>
          </a:prstGeom>
        </p:spPr>
      </p:pic>
      <p:pic>
        <p:nvPicPr>
          <p:cNvPr id="9" name="Picture 8"/>
          <p:cNvPicPr>
            <a:picLocks noChangeAspect="1"/>
          </p:cNvPicPr>
          <p:nvPr/>
        </p:nvPicPr>
        <p:blipFill>
          <a:blip r:embed="rId5"/>
          <a:stretch>
            <a:fillRect/>
          </a:stretch>
        </p:blipFill>
        <p:spPr>
          <a:xfrm>
            <a:off x="4870479" y="2957653"/>
            <a:ext cx="2569609" cy="1000795"/>
          </a:xfrm>
          <a:prstGeom prst="rect">
            <a:avLst/>
          </a:prstGeom>
        </p:spPr>
      </p:pic>
      <p:pic>
        <p:nvPicPr>
          <p:cNvPr id="7" name="Picture 6"/>
          <p:cNvPicPr>
            <a:picLocks noChangeAspect="1"/>
          </p:cNvPicPr>
          <p:nvPr/>
        </p:nvPicPr>
        <p:blipFill>
          <a:blip r:embed="rId6"/>
          <a:stretch>
            <a:fillRect/>
          </a:stretch>
        </p:blipFill>
        <p:spPr>
          <a:xfrm>
            <a:off x="1391045" y="602209"/>
            <a:ext cx="2568834" cy="3578375"/>
          </a:xfrm>
          <a:prstGeom prst="rect">
            <a:avLst/>
          </a:prstGeom>
        </p:spPr>
      </p:pic>
      <p:sp>
        <p:nvSpPr>
          <p:cNvPr id="10" name="TextBox 9"/>
          <p:cNvSpPr txBox="1"/>
          <p:nvPr/>
        </p:nvSpPr>
        <p:spPr>
          <a:xfrm>
            <a:off x="2255520" y="4480560"/>
            <a:ext cx="4686300" cy="300082"/>
          </a:xfrm>
          <a:prstGeom prst="rect">
            <a:avLst/>
          </a:prstGeom>
          <a:noFill/>
        </p:spPr>
        <p:txBody>
          <a:bodyPr wrap="square" rtlCol="0">
            <a:spAutoFit/>
          </a:bodyPr>
          <a:lstStyle/>
          <a:p>
            <a:pPr algn="ctr"/>
            <a:r>
              <a:rPr lang="en-US" sz="1350" dirty="0"/>
              <a:t>How does it all come together?</a:t>
            </a:r>
          </a:p>
        </p:txBody>
      </p:sp>
      <p:pic>
        <p:nvPicPr>
          <p:cNvPr id="11" name="Picture 10"/>
          <p:cNvPicPr>
            <a:picLocks noChangeAspect="1"/>
          </p:cNvPicPr>
          <p:nvPr/>
        </p:nvPicPr>
        <p:blipFill>
          <a:blip r:embed="rId7"/>
          <a:stretch>
            <a:fillRect/>
          </a:stretch>
        </p:blipFill>
        <p:spPr>
          <a:xfrm>
            <a:off x="1706880" y="2827234"/>
            <a:ext cx="2987040" cy="1467896"/>
          </a:xfrm>
          <a:prstGeom prst="rect">
            <a:avLst/>
          </a:prstGeom>
        </p:spPr>
      </p:pic>
    </p:spTree>
    <p:extLst>
      <p:ext uri="{BB962C8B-B14F-4D97-AF65-F5344CB8AC3E}">
        <p14:creationId xmlns:p14="http://schemas.microsoft.com/office/powerpoint/2010/main" val="212111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1" name="Title 1"/>
          <p:cNvSpPr>
            <a:spLocks noGrp="1"/>
          </p:cNvSpPr>
          <p:nvPr>
            <p:ph type="title"/>
          </p:nvPr>
        </p:nvSpPr>
        <p:spPr>
          <a:xfrm>
            <a:off x="1371600" y="57150"/>
            <a:ext cx="6515100" cy="857250"/>
          </a:xfrm>
        </p:spPr>
        <p:txBody>
          <a:bodyPr>
            <a:normAutofit fontScale="90000"/>
          </a:bodyPr>
          <a:lstStyle/>
          <a:p>
            <a:r>
              <a:rPr lang="en-US" dirty="0">
                <a:ea typeface="ＭＳ Ｐゴシック" charset="0"/>
                <a:cs typeface="ＭＳ Ｐゴシック" charset="0"/>
              </a:rPr>
              <a:t>The Internet is “A Network of Networks</a:t>
            </a:r>
            <a:r>
              <a:rPr lang="ja-JP" altLang="en-US">
                <a:ea typeface="ＭＳ Ｐゴシック" charset="0"/>
                <a:cs typeface="ＭＳ Ｐゴシック" charset="0"/>
              </a:rPr>
              <a:t>”</a:t>
            </a:r>
            <a:endParaRPr lang="en-US" dirty="0">
              <a:ea typeface="ＭＳ Ｐゴシック" charset="0"/>
              <a:cs typeface="ＭＳ Ｐゴシック" charset="0"/>
            </a:endParaRPr>
          </a:p>
        </p:txBody>
      </p:sp>
      <p:sp>
        <p:nvSpPr>
          <p:cNvPr id="33802" name="Slide Number Placeholder 3"/>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500" b="1">
                <a:solidFill>
                  <a:schemeClr val="tx1"/>
                </a:solidFill>
                <a:latin typeface="Courier New" charset="0"/>
                <a:ea typeface="ＭＳ Ｐゴシック" charset="0"/>
                <a:cs typeface="ＭＳ Ｐゴシック" charset="0"/>
              </a:defRPr>
            </a:lvl1pPr>
            <a:lvl2pPr marL="28448794" indent="-28105894" eaLnBrk="0" hangingPunct="0">
              <a:defRPr sz="1500" b="1">
                <a:solidFill>
                  <a:schemeClr val="tx1"/>
                </a:solidFill>
                <a:latin typeface="Courier New" charset="0"/>
                <a:ea typeface="ＭＳ Ｐゴシック" charset="0"/>
              </a:defRPr>
            </a:lvl2pPr>
            <a:lvl3pPr eaLnBrk="0" hangingPunct="0">
              <a:defRPr sz="1500" b="1">
                <a:solidFill>
                  <a:schemeClr val="tx1"/>
                </a:solidFill>
                <a:latin typeface="Courier New" charset="0"/>
                <a:ea typeface="ＭＳ Ｐゴシック" charset="0"/>
              </a:defRPr>
            </a:lvl3pPr>
            <a:lvl4pPr eaLnBrk="0" hangingPunct="0">
              <a:defRPr sz="1500" b="1">
                <a:solidFill>
                  <a:schemeClr val="tx1"/>
                </a:solidFill>
                <a:latin typeface="Courier New" charset="0"/>
                <a:ea typeface="ＭＳ Ｐゴシック" charset="0"/>
              </a:defRPr>
            </a:lvl4pPr>
            <a:lvl5pPr eaLnBrk="0" hangingPunct="0">
              <a:defRPr sz="1500" b="1">
                <a:solidFill>
                  <a:schemeClr val="tx1"/>
                </a:solidFill>
                <a:latin typeface="Courier New" charset="0"/>
                <a:ea typeface="ＭＳ Ｐゴシック" charset="0"/>
              </a:defRPr>
            </a:lvl5pPr>
            <a:lvl6pPr marL="342900" eaLnBrk="0" fontAlgn="base" hangingPunct="0">
              <a:spcBef>
                <a:spcPct val="0"/>
              </a:spcBef>
              <a:spcAft>
                <a:spcPct val="0"/>
              </a:spcAft>
              <a:defRPr sz="1500" b="1">
                <a:solidFill>
                  <a:schemeClr val="tx1"/>
                </a:solidFill>
                <a:latin typeface="Courier New" charset="0"/>
                <a:ea typeface="ＭＳ Ｐゴシック" charset="0"/>
              </a:defRPr>
            </a:lvl6pPr>
            <a:lvl7pPr marL="685800" eaLnBrk="0" fontAlgn="base" hangingPunct="0">
              <a:spcBef>
                <a:spcPct val="0"/>
              </a:spcBef>
              <a:spcAft>
                <a:spcPct val="0"/>
              </a:spcAft>
              <a:defRPr sz="1500" b="1">
                <a:solidFill>
                  <a:schemeClr val="tx1"/>
                </a:solidFill>
                <a:latin typeface="Courier New" charset="0"/>
                <a:ea typeface="ＭＳ Ｐゴシック" charset="0"/>
              </a:defRPr>
            </a:lvl7pPr>
            <a:lvl8pPr marL="1028700" eaLnBrk="0" fontAlgn="base" hangingPunct="0">
              <a:spcBef>
                <a:spcPct val="0"/>
              </a:spcBef>
              <a:spcAft>
                <a:spcPct val="0"/>
              </a:spcAft>
              <a:defRPr sz="1500" b="1">
                <a:solidFill>
                  <a:schemeClr val="tx1"/>
                </a:solidFill>
                <a:latin typeface="Courier New" charset="0"/>
                <a:ea typeface="ＭＳ Ｐゴシック" charset="0"/>
              </a:defRPr>
            </a:lvl8pPr>
            <a:lvl9pPr marL="1371600" eaLnBrk="0" fontAlgn="base" hangingPunct="0">
              <a:spcBef>
                <a:spcPct val="0"/>
              </a:spcBef>
              <a:spcAft>
                <a:spcPct val="0"/>
              </a:spcAft>
              <a:defRPr sz="1500" b="1">
                <a:solidFill>
                  <a:schemeClr val="tx1"/>
                </a:solidFill>
                <a:latin typeface="Courier New" charset="0"/>
                <a:ea typeface="ＭＳ Ｐゴシック" charset="0"/>
              </a:defRPr>
            </a:lvl9pPr>
          </a:lstStyle>
          <a:p>
            <a:pPr eaLnBrk="1" hangingPunct="1"/>
            <a:fld id="{F4F3E8CE-1E98-BF4E-8CA7-B392B7E02FB6}" type="slidenum">
              <a:rPr lang="en-US" sz="900">
                <a:solidFill>
                  <a:srgbClr val="898989"/>
                </a:solidFill>
              </a:rPr>
              <a:pPr eaLnBrk="1" hangingPunct="1"/>
              <a:t>5</a:t>
            </a:fld>
            <a:endParaRPr lang="en-US" sz="900">
              <a:solidFill>
                <a:srgbClr val="898989"/>
              </a:solidFill>
            </a:endParaRPr>
          </a:p>
        </p:txBody>
      </p:sp>
      <p:sp>
        <p:nvSpPr>
          <p:cNvPr id="38" name="Cloud"/>
          <p:cNvSpPr>
            <a:spLocks noChangeAspect="1" noEditPoints="1" noChangeArrowheads="1"/>
          </p:cNvSpPr>
          <p:nvPr/>
        </p:nvSpPr>
        <p:spPr bwMode="auto">
          <a:xfrm>
            <a:off x="5485952" y="2480073"/>
            <a:ext cx="1485900" cy="77747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39" name="Cloud"/>
          <p:cNvSpPr>
            <a:spLocks noChangeAspect="1" noEditPoints="1" noChangeArrowheads="1"/>
          </p:cNvSpPr>
          <p:nvPr/>
        </p:nvSpPr>
        <p:spPr bwMode="auto">
          <a:xfrm>
            <a:off x="2346722" y="1675210"/>
            <a:ext cx="1714500" cy="89654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40" name="Cloud"/>
          <p:cNvSpPr>
            <a:spLocks noChangeAspect="1" noEditPoints="1" noChangeArrowheads="1"/>
          </p:cNvSpPr>
          <p:nvPr/>
        </p:nvSpPr>
        <p:spPr bwMode="auto">
          <a:xfrm>
            <a:off x="4575572" y="1314450"/>
            <a:ext cx="1485900" cy="77747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41" name="tower"/>
          <p:cNvSpPr>
            <a:spLocks noEditPoints="1" noChangeArrowheads="1"/>
          </p:cNvSpPr>
          <p:nvPr/>
        </p:nvSpPr>
        <p:spPr bwMode="auto">
          <a:xfrm>
            <a:off x="7433073" y="2407444"/>
            <a:ext cx="453628" cy="850106"/>
          </a:xfrm>
          <a:custGeom>
            <a:avLst/>
            <a:gdLst>
              <a:gd name="T0" fmla="*/ 0 w 21600"/>
              <a:gd name="T1" fmla="*/ 2184 h 21600"/>
              <a:gd name="T2" fmla="*/ 6664 w 21600"/>
              <a:gd name="T3" fmla="*/ 0 h 21600"/>
              <a:gd name="T4" fmla="*/ 10800 w 21600"/>
              <a:gd name="T5" fmla="*/ 0 h 21600"/>
              <a:gd name="T6" fmla="*/ 21600 w 21600"/>
              <a:gd name="T7" fmla="*/ 0 h 21600"/>
              <a:gd name="T8" fmla="*/ 21600 w 21600"/>
              <a:gd name="T9" fmla="*/ 11649 h 21600"/>
              <a:gd name="T10" fmla="*/ 21600 w 21600"/>
              <a:gd name="T11" fmla="*/ 19416 h 21600"/>
              <a:gd name="T12" fmla="*/ 15166 w 21600"/>
              <a:gd name="T13" fmla="*/ 21600 h 21600"/>
              <a:gd name="T14" fmla="*/ 10570 w 21600"/>
              <a:gd name="T15" fmla="*/ 21600 h 21600"/>
              <a:gd name="T16" fmla="*/ 0 w 21600"/>
              <a:gd name="T17" fmla="*/ 21600 h 21600"/>
              <a:gd name="T18" fmla="*/ 0 w 21600"/>
              <a:gd name="T19" fmla="*/ 11528 h 21600"/>
              <a:gd name="T20" fmla="*/ 459 w 21600"/>
              <a:gd name="T21" fmla="*/ 22540 h 21600"/>
              <a:gd name="T22" fmla="*/ 21485 w 21600"/>
              <a:gd name="T23" fmla="*/ 27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sz="1350"/>
          </a:p>
        </p:txBody>
      </p:sp>
      <p:pic>
        <p:nvPicPr>
          <p:cNvPr id="42" name="Picture 7" descr="j01953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 y="1771650"/>
            <a:ext cx="896541" cy="915591"/>
          </a:xfrm>
          <a:prstGeom prst="rect">
            <a:avLst/>
          </a:prstGeom>
          <a:noFill/>
          <a:extLst>
            <a:ext uri="{909E8E84-426E-40dd-AFC4-6F175D3DCCD1}">
              <a14:hiddenFill xmlns:a14="http://schemas.microsoft.com/office/drawing/2010/main" xmlns="">
                <a:solidFill>
                  <a:srgbClr val="FFFFFF"/>
                </a:solidFill>
              </a14:hiddenFill>
            </a:ext>
          </a:extLst>
        </p:spPr>
      </p:pic>
      <p:sp>
        <p:nvSpPr>
          <p:cNvPr id="43" name="Line 9"/>
          <p:cNvSpPr>
            <a:spLocks noChangeShapeType="1"/>
          </p:cNvSpPr>
          <p:nvPr/>
        </p:nvSpPr>
        <p:spPr bwMode="auto">
          <a:xfrm>
            <a:off x="2060972" y="2171700"/>
            <a:ext cx="5715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p>
        </p:txBody>
      </p:sp>
      <p:sp>
        <p:nvSpPr>
          <p:cNvPr id="45" name="Line 11"/>
          <p:cNvSpPr>
            <a:spLocks noChangeShapeType="1"/>
          </p:cNvSpPr>
          <p:nvPr/>
        </p:nvSpPr>
        <p:spPr bwMode="auto">
          <a:xfrm>
            <a:off x="5147072" y="2686050"/>
            <a:ext cx="685800" cy="114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p>
        </p:txBody>
      </p:sp>
      <p:sp>
        <p:nvSpPr>
          <p:cNvPr id="46" name="Cloud"/>
          <p:cNvSpPr>
            <a:spLocks noChangeAspect="1" noEditPoints="1" noChangeArrowheads="1"/>
          </p:cNvSpPr>
          <p:nvPr/>
        </p:nvSpPr>
        <p:spPr bwMode="auto">
          <a:xfrm>
            <a:off x="3889772" y="2343150"/>
            <a:ext cx="1485900" cy="77747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47" name="Line 14"/>
          <p:cNvSpPr>
            <a:spLocks noChangeShapeType="1"/>
          </p:cNvSpPr>
          <p:nvPr/>
        </p:nvSpPr>
        <p:spPr bwMode="auto">
          <a:xfrm flipV="1">
            <a:off x="3832622" y="1714500"/>
            <a:ext cx="10287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p>
        </p:txBody>
      </p:sp>
      <p:sp>
        <p:nvSpPr>
          <p:cNvPr id="48" name="Line 15"/>
          <p:cNvSpPr>
            <a:spLocks noChangeShapeType="1"/>
          </p:cNvSpPr>
          <p:nvPr/>
        </p:nvSpPr>
        <p:spPr bwMode="auto">
          <a:xfrm>
            <a:off x="3375422" y="2286000"/>
            <a:ext cx="857250"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p>
        </p:txBody>
      </p:sp>
      <p:sp>
        <p:nvSpPr>
          <p:cNvPr id="49" name="Text Box 17"/>
          <p:cNvSpPr txBox="1">
            <a:spLocks noChangeArrowheads="1"/>
          </p:cNvSpPr>
          <p:nvPr/>
        </p:nvSpPr>
        <p:spPr bwMode="auto">
          <a:xfrm>
            <a:off x="2613422" y="1885950"/>
            <a:ext cx="115929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lang="en-US" b="1">
                <a:solidFill>
                  <a:srgbClr val="FF0000"/>
                </a:solidFill>
              </a:rPr>
              <a:t>Comcast</a:t>
            </a:r>
          </a:p>
        </p:txBody>
      </p:sp>
      <p:sp>
        <p:nvSpPr>
          <p:cNvPr id="50" name="Text Box 20"/>
          <p:cNvSpPr txBox="1">
            <a:spLocks noChangeArrowheads="1"/>
          </p:cNvSpPr>
          <p:nvPr/>
        </p:nvSpPr>
        <p:spPr bwMode="auto">
          <a:xfrm>
            <a:off x="4918473" y="1543050"/>
            <a:ext cx="78309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lang="en-US" b="1">
                <a:solidFill>
                  <a:srgbClr val="FF0000"/>
                </a:solidFill>
              </a:rPr>
              <a:t>AT&amp;T</a:t>
            </a:r>
          </a:p>
        </p:txBody>
      </p:sp>
      <p:sp>
        <p:nvSpPr>
          <p:cNvPr id="51" name="Text Box 21"/>
          <p:cNvSpPr txBox="1">
            <a:spLocks noChangeArrowheads="1"/>
          </p:cNvSpPr>
          <p:nvPr/>
        </p:nvSpPr>
        <p:spPr bwMode="auto">
          <a:xfrm>
            <a:off x="4232673" y="2514600"/>
            <a:ext cx="85151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lang="en-US" b="1">
                <a:solidFill>
                  <a:srgbClr val="FF0000"/>
                </a:solidFill>
              </a:rPr>
              <a:t>Sprint</a:t>
            </a:r>
          </a:p>
        </p:txBody>
      </p:sp>
      <p:sp>
        <p:nvSpPr>
          <p:cNvPr id="52" name="Text Box 23"/>
          <p:cNvSpPr txBox="1">
            <a:spLocks noChangeArrowheads="1"/>
          </p:cNvSpPr>
          <p:nvPr/>
        </p:nvSpPr>
        <p:spPr bwMode="auto">
          <a:xfrm>
            <a:off x="5949554" y="2628900"/>
            <a:ext cx="90281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lang="en-US" b="1">
                <a:solidFill>
                  <a:srgbClr val="FF0000"/>
                </a:solidFill>
              </a:rPr>
              <a:t>Level3</a:t>
            </a:r>
          </a:p>
        </p:txBody>
      </p:sp>
      <p:sp>
        <p:nvSpPr>
          <p:cNvPr id="53" name="Line 24"/>
          <p:cNvSpPr>
            <a:spLocks noChangeShapeType="1"/>
          </p:cNvSpPr>
          <p:nvPr/>
        </p:nvSpPr>
        <p:spPr bwMode="auto">
          <a:xfrm>
            <a:off x="5661422" y="1943100"/>
            <a:ext cx="742950" cy="5143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p>
        </p:txBody>
      </p:sp>
      <p:sp>
        <p:nvSpPr>
          <p:cNvPr id="54" name="Line 25"/>
          <p:cNvSpPr>
            <a:spLocks noChangeShapeType="1"/>
          </p:cNvSpPr>
          <p:nvPr/>
        </p:nvSpPr>
        <p:spPr bwMode="auto">
          <a:xfrm>
            <a:off x="7147322" y="2857500"/>
            <a:ext cx="285750" cy="57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p>
        </p:txBody>
      </p:sp>
      <p:sp>
        <p:nvSpPr>
          <p:cNvPr id="55" name="Text Box 26"/>
          <p:cNvSpPr txBox="1">
            <a:spLocks noChangeArrowheads="1"/>
          </p:cNvSpPr>
          <p:nvPr/>
        </p:nvSpPr>
        <p:spPr bwMode="auto">
          <a:xfrm>
            <a:off x="6828539" y="1771650"/>
            <a:ext cx="124906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l"/>
            <a:r>
              <a:rPr lang="en-US" b="1" dirty="0"/>
              <a:t>Princeton</a:t>
            </a:r>
          </a:p>
        </p:txBody>
      </p:sp>
      <p:sp>
        <p:nvSpPr>
          <p:cNvPr id="56" name="Line 27"/>
          <p:cNvSpPr>
            <a:spLocks noChangeShapeType="1"/>
          </p:cNvSpPr>
          <p:nvPr/>
        </p:nvSpPr>
        <p:spPr bwMode="auto">
          <a:xfrm flipV="1">
            <a:off x="4461272" y="2057400"/>
            <a:ext cx="514350"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sz="1350"/>
          </a:p>
        </p:txBody>
      </p:sp>
      <p:grpSp>
        <p:nvGrpSpPr>
          <p:cNvPr id="57" name="Group 35"/>
          <p:cNvGrpSpPr>
            <a:grpSpLocks/>
          </p:cNvGrpSpPr>
          <p:nvPr/>
        </p:nvGrpSpPr>
        <p:grpSpPr bwMode="auto">
          <a:xfrm>
            <a:off x="2122885" y="981075"/>
            <a:ext cx="4860800" cy="2684860"/>
            <a:chOff x="823" y="824"/>
            <a:chExt cx="4263" cy="2255"/>
          </a:xfrm>
          <a:solidFill>
            <a:schemeClr val="bg1">
              <a:lumMod val="85000"/>
            </a:schemeClr>
          </a:solidFill>
        </p:grpSpPr>
        <p:sp>
          <p:nvSpPr>
            <p:cNvPr id="58" name="Cloud"/>
            <p:cNvSpPr>
              <a:spLocks noChangeAspect="1" noEditPoints="1" noChangeArrowheads="1"/>
            </p:cNvSpPr>
            <p:nvPr/>
          </p:nvSpPr>
          <p:spPr bwMode="auto">
            <a:xfrm rot="755207">
              <a:off x="823" y="824"/>
              <a:ext cx="4263" cy="225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l"/>
              <a:endParaRPr lang="en-US" sz="1350"/>
            </a:p>
          </p:txBody>
        </p:sp>
        <p:sp>
          <p:nvSpPr>
            <p:cNvPr id="59" name="Text Box 34"/>
            <p:cNvSpPr txBox="1">
              <a:spLocks noChangeArrowheads="1"/>
            </p:cNvSpPr>
            <p:nvPr/>
          </p:nvSpPr>
          <p:spPr bwMode="auto">
            <a:xfrm>
              <a:off x="2160" y="1632"/>
              <a:ext cx="1927" cy="427"/>
            </a:xfrm>
            <a:prstGeom prst="rect">
              <a:avLst/>
            </a:prstGeom>
            <a:gr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sz="2700" b="1">
                  <a:solidFill>
                    <a:srgbClr val="FF0000"/>
                  </a:solidFill>
                </a:rPr>
                <a:t>The Internet</a:t>
              </a:r>
            </a:p>
          </p:txBody>
        </p:sp>
      </p:grpSp>
    </p:spTree>
    <p:extLst>
      <p:ext uri="{BB962C8B-B14F-4D97-AF65-F5344CB8AC3E}">
        <p14:creationId xmlns:p14="http://schemas.microsoft.com/office/powerpoint/2010/main" val="149841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7"/>
                                        </p:tgtEl>
                                      </p:cBhvr>
                                    </p:animEffect>
                                    <p:set>
                                      <p:cBhvr>
                                        <p:cTn id="7" dur="1" fill="hold">
                                          <p:stCondLst>
                                            <p:cond delay="499"/>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16A543-8A9C-334A-B53D-FB75BD3A3B57}"/>
              </a:ext>
            </a:extLst>
          </p:cNvPr>
          <p:cNvPicPr>
            <a:picLocks noChangeAspect="1"/>
          </p:cNvPicPr>
          <p:nvPr/>
        </p:nvPicPr>
        <p:blipFill>
          <a:blip r:embed="rId3"/>
          <a:stretch>
            <a:fillRect/>
          </a:stretch>
        </p:blipFill>
        <p:spPr>
          <a:xfrm>
            <a:off x="757346" y="765280"/>
            <a:ext cx="3536070" cy="4378219"/>
          </a:xfrm>
          <a:prstGeom prst="rect">
            <a:avLst/>
          </a:prstGeom>
        </p:spPr>
      </p:pic>
      <p:sp>
        <p:nvSpPr>
          <p:cNvPr id="5" name="Rectangle 4">
            <a:extLst>
              <a:ext uri="{FF2B5EF4-FFF2-40B4-BE49-F238E27FC236}">
                <a16:creationId xmlns:a16="http://schemas.microsoft.com/office/drawing/2014/main" id="{56B0352A-5FB3-E740-8C84-D8BBDAE9188E}"/>
              </a:ext>
            </a:extLst>
          </p:cNvPr>
          <p:cNvSpPr/>
          <p:nvPr/>
        </p:nvSpPr>
        <p:spPr>
          <a:xfrm>
            <a:off x="2343143" y="3890038"/>
            <a:ext cx="2083124" cy="672175"/>
          </a:xfrm>
          <a:prstGeom prst="rect">
            <a:avLst/>
          </a:prstGeom>
          <a:solidFill>
            <a:schemeClr val="bg1">
              <a:alpha val="0"/>
            </a:schemeClr>
          </a:solid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91346C6-25D8-2D4E-8A7A-155434479625}"/>
              </a:ext>
            </a:extLst>
          </p:cNvPr>
          <p:cNvCxnSpPr>
            <a:cxnSpLocks/>
          </p:cNvCxnSpPr>
          <p:nvPr/>
        </p:nvCxnSpPr>
        <p:spPr>
          <a:xfrm>
            <a:off x="3518321" y="2858257"/>
            <a:ext cx="0" cy="10317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54BEC626-C606-874C-9A52-F90A4237D89E}"/>
              </a:ext>
            </a:extLst>
          </p:cNvPr>
          <p:cNvPicPr>
            <a:picLocks noChangeAspect="1"/>
          </p:cNvPicPr>
          <p:nvPr/>
        </p:nvPicPr>
        <p:blipFill>
          <a:blip r:embed="rId4"/>
          <a:stretch>
            <a:fillRect/>
          </a:stretch>
        </p:blipFill>
        <p:spPr>
          <a:xfrm>
            <a:off x="7420650" y="683666"/>
            <a:ext cx="1261684" cy="1252969"/>
          </a:xfrm>
          <a:prstGeom prst="rect">
            <a:avLst/>
          </a:prstGeom>
        </p:spPr>
      </p:pic>
      <p:pic>
        <p:nvPicPr>
          <p:cNvPr id="9" name="Picture 8">
            <a:extLst>
              <a:ext uri="{FF2B5EF4-FFF2-40B4-BE49-F238E27FC236}">
                <a16:creationId xmlns:a16="http://schemas.microsoft.com/office/drawing/2014/main" id="{8629045B-F7DF-5B40-9EEB-8D8D5CD01EE3}"/>
              </a:ext>
            </a:extLst>
          </p:cNvPr>
          <p:cNvPicPr>
            <a:picLocks noChangeAspect="1"/>
          </p:cNvPicPr>
          <p:nvPr/>
        </p:nvPicPr>
        <p:blipFill>
          <a:blip r:embed="rId5"/>
          <a:stretch>
            <a:fillRect/>
          </a:stretch>
        </p:blipFill>
        <p:spPr>
          <a:xfrm>
            <a:off x="1978883" y="1513059"/>
            <a:ext cx="3078876" cy="1947530"/>
          </a:xfrm>
          <a:prstGeom prst="rect">
            <a:avLst/>
          </a:prstGeom>
        </p:spPr>
      </p:pic>
      <p:sp>
        <p:nvSpPr>
          <p:cNvPr id="15" name="TextBox 14">
            <a:extLst>
              <a:ext uri="{FF2B5EF4-FFF2-40B4-BE49-F238E27FC236}">
                <a16:creationId xmlns:a16="http://schemas.microsoft.com/office/drawing/2014/main" id="{D8A0E18C-2CB8-7049-A2A3-2233D748C592}"/>
              </a:ext>
            </a:extLst>
          </p:cNvPr>
          <p:cNvSpPr txBox="1"/>
          <p:nvPr/>
        </p:nvSpPr>
        <p:spPr>
          <a:xfrm>
            <a:off x="2970263" y="1582153"/>
            <a:ext cx="1441238" cy="1107996"/>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a:buChar char="•"/>
            </a:pPr>
            <a:r>
              <a:rPr lang="en-US" sz="1100" dirty="0"/>
              <a:t>Survivability</a:t>
            </a:r>
          </a:p>
          <a:p>
            <a:pPr marL="285750" indent="-285750">
              <a:buFont typeface="Arial"/>
              <a:buChar char="•"/>
            </a:pPr>
            <a:r>
              <a:rPr lang="en-US" sz="1100" dirty="0"/>
              <a:t>Reliability</a:t>
            </a:r>
          </a:p>
          <a:p>
            <a:pPr marL="285750" indent="-285750">
              <a:buFont typeface="Arial"/>
              <a:buChar char="•"/>
            </a:pPr>
            <a:r>
              <a:rPr lang="en-US" sz="1100" dirty="0"/>
              <a:t>Performance</a:t>
            </a:r>
          </a:p>
          <a:p>
            <a:pPr marL="285750" indent="-285750">
              <a:buFont typeface="Arial"/>
              <a:buChar char="•"/>
            </a:pPr>
            <a:r>
              <a:rPr lang="en-US" sz="1100" dirty="0"/>
              <a:t>Heterogeneity</a:t>
            </a:r>
          </a:p>
          <a:p>
            <a:pPr marL="285750" indent="-285750">
              <a:buFont typeface="Arial"/>
              <a:buChar char="•"/>
            </a:pPr>
            <a:r>
              <a:rPr lang="en-US" sz="1100" dirty="0"/>
              <a:t>Distributed Management</a:t>
            </a:r>
          </a:p>
        </p:txBody>
      </p:sp>
      <p:pic>
        <p:nvPicPr>
          <p:cNvPr id="16" name="Picture 15">
            <a:extLst>
              <a:ext uri="{FF2B5EF4-FFF2-40B4-BE49-F238E27FC236}">
                <a16:creationId xmlns:a16="http://schemas.microsoft.com/office/drawing/2014/main" id="{C7D2CFCA-E5E1-D344-B193-647EB0C3366F}"/>
              </a:ext>
            </a:extLst>
          </p:cNvPr>
          <p:cNvPicPr>
            <a:picLocks noChangeAspect="1"/>
          </p:cNvPicPr>
          <p:nvPr/>
        </p:nvPicPr>
        <p:blipFill>
          <a:blip r:embed="rId6"/>
          <a:stretch>
            <a:fillRect/>
          </a:stretch>
        </p:blipFill>
        <p:spPr>
          <a:xfrm>
            <a:off x="6660819" y="3460589"/>
            <a:ext cx="2483181" cy="1698541"/>
          </a:xfrm>
          <a:prstGeom prst="rect">
            <a:avLst/>
          </a:prstGeom>
        </p:spPr>
      </p:pic>
      <p:cxnSp>
        <p:nvCxnSpPr>
          <p:cNvPr id="18" name="Straight Connector 17">
            <a:extLst>
              <a:ext uri="{FF2B5EF4-FFF2-40B4-BE49-F238E27FC236}">
                <a16:creationId xmlns:a16="http://schemas.microsoft.com/office/drawing/2014/main" id="{90F75526-5DA8-2F42-8E67-892CF9871279}"/>
              </a:ext>
            </a:extLst>
          </p:cNvPr>
          <p:cNvCxnSpPr>
            <a:cxnSpLocks/>
          </p:cNvCxnSpPr>
          <p:nvPr/>
        </p:nvCxnSpPr>
        <p:spPr>
          <a:xfrm>
            <a:off x="5057759" y="756892"/>
            <a:ext cx="10804" cy="4386608"/>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E06162BB-6FA1-024C-A60F-F594F0AFB087}"/>
              </a:ext>
            </a:extLst>
          </p:cNvPr>
          <p:cNvSpPr txBox="1"/>
          <p:nvPr/>
        </p:nvSpPr>
        <p:spPr>
          <a:xfrm>
            <a:off x="5304732" y="940818"/>
            <a:ext cx="1223236" cy="369332"/>
          </a:xfrm>
          <a:prstGeom prst="rect">
            <a:avLst/>
          </a:prstGeom>
          <a:solidFill>
            <a:schemeClr val="bg1">
              <a:lumMod val="95000"/>
            </a:schemeClr>
          </a:solidFill>
        </p:spPr>
        <p:txBody>
          <a:bodyPr wrap="square" rtlCol="0">
            <a:spAutoFit/>
          </a:bodyPr>
          <a:lstStyle/>
          <a:p>
            <a:r>
              <a:rPr lang="en-US" dirty="0"/>
              <a:t>Bigger</a:t>
            </a:r>
          </a:p>
        </p:txBody>
      </p:sp>
      <p:sp>
        <p:nvSpPr>
          <p:cNvPr id="20" name="TextBox 19">
            <a:extLst>
              <a:ext uri="{FF2B5EF4-FFF2-40B4-BE49-F238E27FC236}">
                <a16:creationId xmlns:a16="http://schemas.microsoft.com/office/drawing/2014/main" id="{73861A8F-37AF-2A4A-B4A1-EF249BA23338}"/>
              </a:ext>
            </a:extLst>
          </p:cNvPr>
          <p:cNvSpPr txBox="1"/>
          <p:nvPr/>
        </p:nvSpPr>
        <p:spPr>
          <a:xfrm>
            <a:off x="5304732" y="1967706"/>
            <a:ext cx="1223236" cy="369332"/>
          </a:xfrm>
          <a:prstGeom prst="rect">
            <a:avLst/>
          </a:prstGeom>
          <a:solidFill>
            <a:schemeClr val="bg1">
              <a:lumMod val="95000"/>
            </a:schemeClr>
          </a:solidFill>
        </p:spPr>
        <p:txBody>
          <a:bodyPr wrap="square" rtlCol="0">
            <a:spAutoFit/>
          </a:bodyPr>
          <a:lstStyle/>
          <a:p>
            <a:r>
              <a:rPr lang="en-US" dirty="0"/>
              <a:t>Faster</a:t>
            </a:r>
          </a:p>
        </p:txBody>
      </p:sp>
      <p:sp>
        <p:nvSpPr>
          <p:cNvPr id="21" name="TextBox 20">
            <a:extLst>
              <a:ext uri="{FF2B5EF4-FFF2-40B4-BE49-F238E27FC236}">
                <a16:creationId xmlns:a16="http://schemas.microsoft.com/office/drawing/2014/main" id="{C9654B77-035E-5648-B4B5-0337C8DED0E3}"/>
              </a:ext>
            </a:extLst>
          </p:cNvPr>
          <p:cNvSpPr txBox="1"/>
          <p:nvPr/>
        </p:nvSpPr>
        <p:spPr>
          <a:xfrm>
            <a:off x="5304732" y="3750313"/>
            <a:ext cx="1223236" cy="646331"/>
          </a:xfrm>
          <a:prstGeom prst="rect">
            <a:avLst/>
          </a:prstGeom>
          <a:solidFill>
            <a:schemeClr val="bg1">
              <a:lumMod val="95000"/>
            </a:schemeClr>
          </a:solidFill>
        </p:spPr>
        <p:txBody>
          <a:bodyPr wrap="square" rtlCol="0">
            <a:spAutoFit/>
          </a:bodyPr>
          <a:lstStyle/>
          <a:p>
            <a:r>
              <a:rPr lang="en-US" dirty="0"/>
              <a:t>More “Things”</a:t>
            </a:r>
          </a:p>
        </p:txBody>
      </p:sp>
      <p:pic>
        <p:nvPicPr>
          <p:cNvPr id="22" name="Picture 21">
            <a:extLst>
              <a:ext uri="{FF2B5EF4-FFF2-40B4-BE49-F238E27FC236}">
                <a16:creationId xmlns:a16="http://schemas.microsoft.com/office/drawing/2014/main" id="{FD78A3A1-DD00-7646-BB1F-8B8CBD1377DC}"/>
              </a:ext>
            </a:extLst>
          </p:cNvPr>
          <p:cNvPicPr>
            <a:picLocks noChangeAspect="1"/>
          </p:cNvPicPr>
          <p:nvPr/>
        </p:nvPicPr>
        <p:blipFill>
          <a:blip r:embed="rId7"/>
          <a:stretch>
            <a:fillRect/>
          </a:stretch>
        </p:blipFill>
        <p:spPr>
          <a:xfrm>
            <a:off x="7055844" y="1965952"/>
            <a:ext cx="1784254" cy="1448394"/>
          </a:xfrm>
          <a:prstGeom prst="rect">
            <a:avLst/>
          </a:prstGeom>
        </p:spPr>
      </p:pic>
      <p:sp>
        <p:nvSpPr>
          <p:cNvPr id="25" name="Title 24">
            <a:extLst>
              <a:ext uri="{FF2B5EF4-FFF2-40B4-BE49-F238E27FC236}">
                <a16:creationId xmlns:a16="http://schemas.microsoft.com/office/drawing/2014/main" id="{2509A879-B9FF-F048-84D9-59B500759751}"/>
              </a:ext>
            </a:extLst>
          </p:cNvPr>
          <p:cNvSpPr>
            <a:spLocks noGrp="1"/>
          </p:cNvSpPr>
          <p:nvPr>
            <p:ph type="title"/>
          </p:nvPr>
        </p:nvSpPr>
        <p:spPr>
          <a:xfrm>
            <a:off x="610498" y="32542"/>
            <a:ext cx="8229600" cy="668312"/>
          </a:xfrm>
        </p:spPr>
        <p:txBody>
          <a:bodyPr>
            <a:normAutofit/>
          </a:bodyPr>
          <a:lstStyle/>
          <a:p>
            <a:r>
              <a:rPr lang="en-US" sz="3600" dirty="0"/>
              <a:t>The Internet Moonshot</a:t>
            </a:r>
          </a:p>
        </p:txBody>
      </p:sp>
    </p:spTree>
    <p:extLst>
      <p:ext uri="{BB962C8B-B14F-4D97-AF65-F5344CB8AC3E}">
        <p14:creationId xmlns:p14="http://schemas.microsoft.com/office/powerpoint/2010/main" val="226666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b="1" dirty="0"/>
              <a:t>Three Challenges for the Modern Internet</a:t>
            </a:r>
          </a:p>
        </p:txBody>
      </p:sp>
      <p:sp>
        <p:nvSpPr>
          <p:cNvPr id="5" name="Content Placeholder 4"/>
          <p:cNvSpPr>
            <a:spLocks noGrp="1"/>
          </p:cNvSpPr>
          <p:nvPr>
            <p:ph idx="1"/>
          </p:nvPr>
        </p:nvSpPr>
        <p:spPr/>
        <p:txBody>
          <a:bodyPr>
            <a:normAutofit/>
          </a:bodyPr>
          <a:lstStyle/>
          <a:p>
            <a:r>
              <a:rPr lang="en-US" sz="2800" dirty="0"/>
              <a:t>Make it </a:t>
            </a:r>
            <a:r>
              <a:rPr lang="en-US" sz="2800" b="1" dirty="0">
                <a:solidFill>
                  <a:srgbClr val="FF0000"/>
                </a:solidFill>
              </a:rPr>
              <a:t>usable.</a:t>
            </a:r>
            <a:br>
              <a:rPr lang="en-US" sz="2800" dirty="0"/>
            </a:br>
            <a:endParaRPr lang="en-US" sz="2800" dirty="0"/>
          </a:p>
          <a:p>
            <a:r>
              <a:rPr lang="en-US" sz="2800" dirty="0"/>
              <a:t>Make it </a:t>
            </a:r>
            <a:r>
              <a:rPr lang="en-US" sz="2800" b="1" dirty="0">
                <a:solidFill>
                  <a:srgbClr val="FF0000"/>
                </a:solidFill>
              </a:rPr>
              <a:t>trustworthy.</a:t>
            </a:r>
            <a:br>
              <a:rPr lang="en-US" sz="2800" dirty="0"/>
            </a:br>
            <a:endParaRPr lang="en-US" sz="2800" dirty="0"/>
          </a:p>
          <a:p>
            <a:r>
              <a:rPr lang="en-US" sz="2800" dirty="0"/>
              <a:t>Make it </a:t>
            </a:r>
            <a:r>
              <a:rPr lang="en-US" sz="2800" b="1" dirty="0">
                <a:solidFill>
                  <a:srgbClr val="FF0000"/>
                </a:solidFill>
              </a:rPr>
              <a:t>private.</a:t>
            </a:r>
            <a:endParaRPr lang="en-US" sz="2800" dirty="0"/>
          </a:p>
        </p:txBody>
      </p:sp>
    </p:spTree>
    <p:extLst>
      <p:ext uri="{BB962C8B-B14F-4D97-AF65-F5344CB8AC3E}">
        <p14:creationId xmlns:p14="http://schemas.microsoft.com/office/powerpoint/2010/main" val="411492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500" fill="hold"/>
                                        <p:tgtEl>
                                          <p:spTgt spid="5">
                                            <p:txEl>
                                              <p:pRg st="1" end="1"/>
                                            </p:txEl>
                                          </p:spTgt>
                                        </p:tgtEl>
                                        <p:attrNameLst>
                                          <p:attrName>style.color</p:attrName>
                                        </p:attrNameLst>
                                      </p:cBhvr>
                                      <p:to>
                                        <a:srgbClr val="C0C047"/>
                                      </p:to>
                                    </p:animClr>
                                  </p:childTnLst>
                                </p:cTn>
                              </p:par>
                              <p:par>
                                <p:cTn id="19" presetID="3" presetClass="emph" presetSubtype="2" fill="hold" nodeType="withEffect">
                                  <p:stCondLst>
                                    <p:cond delay="0"/>
                                  </p:stCondLst>
                                  <p:childTnLst>
                                    <p:animClr clrSpc="rgb" dir="cw">
                                      <p:cBhvr override="childStyle">
                                        <p:cTn id="20" dur="500" fill="hold"/>
                                        <p:tgtEl>
                                          <p:spTgt spid="5">
                                            <p:txEl>
                                              <p:pRg st="2" end="2"/>
                                            </p:txEl>
                                          </p:spTgt>
                                        </p:tgtEl>
                                        <p:attrNameLst>
                                          <p:attrName>style.color</p:attrName>
                                        </p:attrNameLst>
                                      </p:cBhvr>
                                      <p:to>
                                        <a:srgbClr val="C0C047"/>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6044"/>
            <a:ext cx="8219426" cy="1589799"/>
          </a:xfrm>
          <a:prstGeom prst="rect">
            <a:avLst/>
          </a:prstGeom>
        </p:spPr>
      </p:pic>
      <p:pic>
        <p:nvPicPr>
          <p:cNvPr id="5" name="Picture 4"/>
          <p:cNvPicPr>
            <a:picLocks noChangeAspect="1"/>
          </p:cNvPicPr>
          <p:nvPr/>
        </p:nvPicPr>
        <p:blipFill>
          <a:blip r:embed="rId4"/>
          <a:stretch>
            <a:fillRect/>
          </a:stretch>
        </p:blipFill>
        <p:spPr>
          <a:xfrm>
            <a:off x="0" y="1484834"/>
            <a:ext cx="7104305" cy="1818542"/>
          </a:xfrm>
          <a:prstGeom prst="rect">
            <a:avLst/>
          </a:prstGeom>
        </p:spPr>
      </p:pic>
      <p:pic>
        <p:nvPicPr>
          <p:cNvPr id="6" name="Picture 5"/>
          <p:cNvPicPr>
            <a:picLocks noChangeAspect="1"/>
          </p:cNvPicPr>
          <p:nvPr/>
        </p:nvPicPr>
        <p:blipFill>
          <a:blip r:embed="rId5"/>
          <a:stretch>
            <a:fillRect/>
          </a:stretch>
        </p:blipFill>
        <p:spPr>
          <a:xfrm>
            <a:off x="223597" y="3042367"/>
            <a:ext cx="5750915" cy="1965600"/>
          </a:xfrm>
          <a:prstGeom prst="rect">
            <a:avLst/>
          </a:prstGeom>
        </p:spPr>
      </p:pic>
      <p:cxnSp>
        <p:nvCxnSpPr>
          <p:cNvPr id="8" name="Straight Arrow Connector 7"/>
          <p:cNvCxnSpPr>
            <a:cxnSpLocks/>
          </p:cNvCxnSpPr>
          <p:nvPr/>
        </p:nvCxnSpPr>
        <p:spPr>
          <a:xfrm flipH="1" flipV="1">
            <a:off x="5862536" y="3988340"/>
            <a:ext cx="2607319" cy="179225"/>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A90C6A49-BA9D-CF4F-AD49-FC24B5CC531F}"/>
              </a:ext>
            </a:extLst>
          </p:cNvPr>
          <p:cNvSpPr/>
          <p:nvPr/>
        </p:nvSpPr>
        <p:spPr>
          <a:xfrm>
            <a:off x="3132814" y="3069203"/>
            <a:ext cx="2608028" cy="1725434"/>
          </a:xfrm>
          <a:prstGeom prst="rect">
            <a:avLst/>
          </a:prstGeom>
          <a:solidFill>
            <a:srgbClr val="FFFF00">
              <a:alpha val="7000"/>
            </a:srgbClr>
          </a:solidFill>
          <a:ln w="825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1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299" y="0"/>
            <a:ext cx="8445320" cy="5143500"/>
          </a:xfrm>
          <a:prstGeom prst="rect">
            <a:avLst/>
          </a:prstGeom>
        </p:spPr>
      </p:pic>
    </p:spTree>
    <p:extLst>
      <p:ext uri="{BB962C8B-B14F-4D97-AF65-F5344CB8AC3E}">
        <p14:creationId xmlns:p14="http://schemas.microsoft.com/office/powerpoint/2010/main" val="115003249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7956</TotalTime>
  <Words>1696</Words>
  <Application>Microsoft Macintosh PowerPoint</Application>
  <PresentationFormat>On-screen Show (16:9)</PresentationFormat>
  <Paragraphs>150</Paragraphs>
  <Slides>19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Courier New</vt:lpstr>
      <vt:lpstr>1_Office Theme</vt:lpstr>
      <vt:lpstr>Introduction and Overview</vt:lpstr>
      <vt:lpstr>PowerPoint Presentation</vt:lpstr>
      <vt:lpstr>What is the Internet?</vt:lpstr>
      <vt:lpstr>PowerPoint Presentation</vt:lpstr>
      <vt:lpstr>The Internet is “A Network of Networks”</vt:lpstr>
      <vt:lpstr>The Internet Moonshot</vt:lpstr>
      <vt:lpstr>Three Challenges for the Modern Internet</vt:lpstr>
      <vt:lpstr>PowerPoint Presentation</vt:lpstr>
      <vt:lpstr>PowerPoint Presentation</vt:lpstr>
      <vt:lpstr>In-Class Discussion</vt:lpstr>
      <vt:lpstr>Users Care About Application Performance</vt:lpstr>
      <vt:lpstr>Three Challenges for the Modern Internet</vt:lpstr>
      <vt:lpstr>Financial Scams (Spam, Phishing, etc.)</vt:lpstr>
      <vt:lpstr>Information Scams (“Disinformation”)</vt:lpstr>
      <vt:lpstr>Three Challenges for the Modern Internet</vt:lpstr>
      <vt:lpstr>PowerPoint Presentation</vt:lpstr>
      <vt:lpstr>PowerPoint Presentation</vt:lpstr>
      <vt:lpstr>The “Smart Home”…</vt:lpstr>
      <vt:lpstr>Network: Evolving, Not Fixed in Stone!</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 461: Computer Networks</dc:title>
  <dc:creator>Nick Feamster</dc:creator>
  <cp:lastModifiedBy>Nick Feamster</cp:lastModifiedBy>
  <cp:revision>174</cp:revision>
  <cp:lastPrinted>2017-02-06T18:04:22Z</cp:lastPrinted>
  <dcterms:created xsi:type="dcterms:W3CDTF">2015-02-02T01:49:35Z</dcterms:created>
  <dcterms:modified xsi:type="dcterms:W3CDTF">2022-07-21T15:12:28Z</dcterms:modified>
</cp:coreProperties>
</file>